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4" r:id="rId6"/>
    <p:sldId id="265" r:id="rId7"/>
    <p:sldId id="266" r:id="rId8"/>
    <p:sldId id="259" r:id="rId9"/>
    <p:sldId id="279" r:id="rId10"/>
    <p:sldId id="260" r:id="rId11"/>
    <p:sldId id="261" r:id="rId12"/>
    <p:sldId id="262" r:id="rId13"/>
    <p:sldId id="267" r:id="rId14"/>
    <p:sldId id="269" r:id="rId15"/>
    <p:sldId id="268" r:id="rId16"/>
    <p:sldId id="270" r:id="rId17"/>
    <p:sldId id="271" r:id="rId18"/>
    <p:sldId id="272" r:id="rId19"/>
    <p:sldId id="273"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6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da-DK" smtClean="0"/>
              <a:t>Klik for at redigere i masteren</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26/11/12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‹nr.›</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da-DK" smtClean="0"/>
              <a:t>Klik for at redigere i masteren</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lede over billedtekst">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26/11/12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‹nr.›</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da-DK" smtClean="0"/>
              <a:t>Klik for at redigere i masteren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billeder over billedtekst">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26/11/12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‹nr.›</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da-DK" smtClean="0"/>
              <a:t>Klik for at redigere i masteren</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da-DK" smtClean="0"/>
              <a:t>Klik for at redigere i masteren</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26/11/12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da-DK" smtClean="0"/>
              <a:t>Klik for at redigere i masteren</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26/11/12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da-DK" smtClean="0"/>
              <a:t>Klik for at redigere i masteren</a:t>
            </a:r>
            <a:endParaRPr/>
          </a:p>
        </p:txBody>
      </p:sp>
      <p:sp>
        <p:nvSpPr>
          <p:cNvPr id="3" name="Content Placeholder 2"/>
          <p:cNvSpPr>
            <a:spLocks noGrp="1"/>
          </p:cNvSpPr>
          <p:nvPr>
            <p:ph idx="1"/>
          </p:nvPr>
        </p:nvSpPr>
        <p:spPr/>
        <p:txBody>
          <a:bodyPr/>
          <a:lstStyle>
            <a:lvl5pPr>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26/11/12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s med billed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da-DK" smtClean="0"/>
              <a:t>Klik for at redigere i masteren</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da-DK" smtClean="0"/>
              <a:t>Klik for at redigere i masteren</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da-DK" smtClean="0"/>
              <a:t>Klik for at redigere i masteren</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26/11/12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da-DK" smtClean="0"/>
              <a:t>Klik for at redigere i masteren</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26/11/12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da-DK" smtClean="0"/>
              <a:t>Klik for at redigere i masteren</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26/11/12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26/11/12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da-DK" smtClean="0"/>
              <a:t>Klik for at redigere i masteren</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Date Placeholder 4"/>
          <p:cNvSpPr>
            <a:spLocks noGrp="1"/>
          </p:cNvSpPr>
          <p:nvPr>
            <p:ph type="dt" sz="half" idx="10"/>
          </p:nvPr>
        </p:nvSpPr>
        <p:spPr/>
        <p:txBody>
          <a:bodyPr/>
          <a:lstStyle/>
          <a:p>
            <a:fld id="{8F1B69E8-23E9-4C1F-AA2B-3C5BA6EDBEAE}" type="datetimeFigureOut">
              <a:rPr lang="en-US" smtClean="0"/>
              <a:t>26/11/12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da-DK" smtClean="0"/>
              <a:t>Klik for at redigere i masteren</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26/11/12</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‹nr.›</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sz="7200" dirty="0" err="1" smtClean="0"/>
              <a:t>Modernism</a:t>
            </a:r>
            <a:r>
              <a:rPr lang="da-DK" sz="7200" dirty="0" smtClean="0"/>
              <a:t> </a:t>
            </a:r>
            <a:r>
              <a:rPr lang="en-GB" sz="4000" dirty="0"/>
              <a:t>(1910-1930) </a:t>
            </a:r>
            <a:endParaRPr lang="da-DK" sz="4000" dirty="0"/>
          </a:p>
        </p:txBody>
      </p:sp>
      <p:sp>
        <p:nvSpPr>
          <p:cNvPr id="3" name="Undertitel 2"/>
          <p:cNvSpPr>
            <a:spLocks noGrp="1"/>
          </p:cNvSpPr>
          <p:nvPr>
            <p:ph type="subTitle" idx="1"/>
          </p:nvPr>
        </p:nvSpPr>
        <p:spPr/>
        <p:txBody>
          <a:bodyPr/>
          <a:lstStyle/>
          <a:p>
            <a:r>
              <a:rPr lang="da-DK" dirty="0" smtClean="0"/>
              <a:t>By AN</a:t>
            </a:r>
            <a:endParaRPr lang="da-DK" dirty="0"/>
          </a:p>
        </p:txBody>
      </p:sp>
    </p:spTree>
    <p:extLst>
      <p:ext uri="{BB962C8B-B14F-4D97-AF65-F5344CB8AC3E}">
        <p14:creationId xmlns:p14="http://schemas.microsoft.com/office/powerpoint/2010/main" val="4529229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Despair</a:t>
            </a:r>
            <a:endParaRPr lang="da-DK" dirty="0"/>
          </a:p>
        </p:txBody>
      </p:sp>
      <p:sp>
        <p:nvSpPr>
          <p:cNvPr id="3" name="Pladsholder til indhold 2"/>
          <p:cNvSpPr>
            <a:spLocks noGrp="1"/>
          </p:cNvSpPr>
          <p:nvPr>
            <p:ph idx="1"/>
          </p:nvPr>
        </p:nvSpPr>
        <p:spPr/>
        <p:txBody>
          <a:bodyPr>
            <a:normAutofit fontScale="92500" lnSpcReduction="20000"/>
          </a:bodyPr>
          <a:lstStyle/>
          <a:p>
            <a:r>
              <a:rPr lang="en-GB" dirty="0" smtClean="0">
                <a:effectLst/>
              </a:rPr>
              <a:t>focus inward </a:t>
            </a:r>
            <a:r>
              <a:rPr lang="en-GB" dirty="0" smtClean="0">
                <a:effectLst/>
                <a:sym typeface="Wingdings"/>
              </a:rPr>
              <a:t> </a:t>
            </a:r>
            <a:r>
              <a:rPr lang="en-GB" dirty="0" smtClean="0">
                <a:effectLst/>
              </a:rPr>
              <a:t>the </a:t>
            </a:r>
            <a:r>
              <a:rPr lang="en-GB" dirty="0">
                <a:effectLst/>
              </a:rPr>
              <a:t>main character can be a </a:t>
            </a:r>
            <a:r>
              <a:rPr lang="en-GB" dirty="0" smtClean="0">
                <a:effectLst/>
              </a:rPr>
              <a:t>hero</a:t>
            </a:r>
            <a:endParaRPr lang="en-GB" dirty="0">
              <a:effectLst/>
            </a:endParaRPr>
          </a:p>
          <a:p>
            <a:r>
              <a:rPr lang="en-GB" dirty="0" smtClean="0">
                <a:effectLst/>
              </a:rPr>
              <a:t>but </a:t>
            </a:r>
          </a:p>
          <a:p>
            <a:r>
              <a:rPr lang="en-GB" dirty="0" smtClean="0">
                <a:effectLst/>
              </a:rPr>
              <a:t>when </a:t>
            </a:r>
            <a:r>
              <a:rPr lang="en-GB" dirty="0">
                <a:effectLst/>
              </a:rPr>
              <a:t>the real world is entangled </a:t>
            </a:r>
            <a:r>
              <a:rPr lang="en-GB" dirty="0" smtClean="0">
                <a:effectLst/>
              </a:rPr>
              <a:t>that </a:t>
            </a:r>
            <a:r>
              <a:rPr lang="en-GB" dirty="0">
                <a:effectLst/>
              </a:rPr>
              <a:t>dream is shattered</a:t>
            </a:r>
            <a:r>
              <a:rPr lang="en-GB" dirty="0" smtClean="0">
                <a:effectLst/>
              </a:rPr>
              <a:t>.</a:t>
            </a:r>
          </a:p>
          <a:p>
            <a:r>
              <a:rPr lang="en-GB" dirty="0">
                <a:effectLst/>
              </a:rPr>
              <a:t>Early modernism was very pessimistic and negative</a:t>
            </a:r>
            <a:r>
              <a:rPr lang="da-DK" dirty="0">
                <a:effectLst/>
              </a:rPr>
              <a:t> </a:t>
            </a:r>
            <a:endParaRPr lang="da-DK" dirty="0" smtClean="0">
              <a:effectLst/>
            </a:endParaRPr>
          </a:p>
          <a:p>
            <a:r>
              <a:rPr lang="en-GB" dirty="0">
                <a:effectLst/>
              </a:rPr>
              <a:t>modernists tried to find beauty in ugly things </a:t>
            </a:r>
            <a:r>
              <a:rPr lang="en-GB" dirty="0">
                <a:effectLst/>
                <a:sym typeface="Wingdings"/>
              </a:rPr>
              <a:t></a:t>
            </a:r>
            <a:r>
              <a:rPr lang="en-GB" dirty="0">
                <a:effectLst/>
              </a:rPr>
              <a:t> in a world that they thought was psychologically in ruins</a:t>
            </a:r>
            <a:r>
              <a:rPr lang="da-DK" dirty="0">
                <a:effectLst/>
              </a:rPr>
              <a:t> </a:t>
            </a:r>
          </a:p>
          <a:p>
            <a:endParaRPr lang="da-DK" dirty="0"/>
          </a:p>
        </p:txBody>
      </p:sp>
    </p:spTree>
    <p:extLst>
      <p:ext uri="{BB962C8B-B14F-4D97-AF65-F5344CB8AC3E}">
        <p14:creationId xmlns:p14="http://schemas.microsoft.com/office/powerpoint/2010/main" val="4563612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2789" y="458389"/>
            <a:ext cx="7716837" cy="1447800"/>
          </a:xfrm>
        </p:spPr>
        <p:txBody>
          <a:bodyPr/>
          <a:lstStyle/>
          <a:p>
            <a:r>
              <a:rPr lang="da-DK" dirty="0" smtClean="0"/>
              <a:t>    </a:t>
            </a:r>
            <a:r>
              <a:rPr lang="da-DK" dirty="0" err="1" smtClean="0"/>
              <a:t>Themes</a:t>
            </a:r>
            <a:endParaRPr lang="da-DK" dirty="0"/>
          </a:p>
        </p:txBody>
      </p:sp>
      <p:sp>
        <p:nvSpPr>
          <p:cNvPr id="3" name="Pladsholder til indhold 2"/>
          <p:cNvSpPr>
            <a:spLocks noGrp="1"/>
          </p:cNvSpPr>
          <p:nvPr>
            <p:ph idx="1"/>
          </p:nvPr>
        </p:nvSpPr>
        <p:spPr>
          <a:xfrm>
            <a:off x="712788" y="1698002"/>
            <a:ext cx="7716837" cy="4702798"/>
          </a:xfrm>
        </p:spPr>
        <p:txBody>
          <a:bodyPr>
            <a:normAutofit fontScale="70000" lnSpcReduction="20000"/>
          </a:bodyPr>
          <a:lstStyle/>
          <a:p>
            <a:pPr lvl="0"/>
            <a:r>
              <a:rPr lang="en-GB" dirty="0">
                <a:effectLst/>
              </a:rPr>
              <a:t>feelings of being lost, alienated (</a:t>
            </a:r>
            <a:r>
              <a:rPr lang="en-GB" dirty="0">
                <a:effectLst/>
                <a:sym typeface="Wingdings"/>
              </a:rPr>
              <a:t></a:t>
            </a:r>
            <a:r>
              <a:rPr lang="en-GB" dirty="0">
                <a:effectLst/>
              </a:rPr>
              <a:t> the lost generation)</a:t>
            </a:r>
            <a:endParaRPr lang="da-DK" dirty="0">
              <a:effectLst/>
            </a:endParaRPr>
          </a:p>
          <a:p>
            <a:pPr lvl="0"/>
            <a:r>
              <a:rPr lang="en-GB" dirty="0">
                <a:effectLst/>
              </a:rPr>
              <a:t>lust</a:t>
            </a:r>
            <a:endParaRPr lang="da-DK" dirty="0">
              <a:effectLst/>
            </a:endParaRPr>
          </a:p>
          <a:p>
            <a:pPr lvl="0"/>
            <a:r>
              <a:rPr lang="en-GB" dirty="0">
                <a:effectLst/>
              </a:rPr>
              <a:t>good and evil</a:t>
            </a:r>
            <a:endParaRPr lang="da-DK" dirty="0">
              <a:effectLst/>
            </a:endParaRPr>
          </a:p>
          <a:p>
            <a:pPr lvl="0"/>
            <a:r>
              <a:rPr lang="en-GB" dirty="0" err="1">
                <a:effectLst/>
              </a:rPr>
              <a:t>subconsciousness</a:t>
            </a:r>
            <a:endParaRPr lang="da-DK" dirty="0">
              <a:effectLst/>
            </a:endParaRPr>
          </a:p>
          <a:p>
            <a:pPr lvl="0"/>
            <a:r>
              <a:rPr lang="en-GB" dirty="0">
                <a:effectLst/>
              </a:rPr>
              <a:t>the position of religion</a:t>
            </a:r>
            <a:endParaRPr lang="da-DK" dirty="0">
              <a:effectLst/>
            </a:endParaRPr>
          </a:p>
          <a:p>
            <a:pPr lvl="0"/>
            <a:r>
              <a:rPr lang="en-GB" dirty="0">
                <a:effectLst/>
              </a:rPr>
              <a:t>paralysis </a:t>
            </a:r>
            <a:r>
              <a:rPr lang="en-GB" dirty="0">
                <a:effectLst/>
                <a:sym typeface="Wingdings"/>
              </a:rPr>
              <a:t></a:t>
            </a:r>
            <a:r>
              <a:rPr lang="en-GB" dirty="0">
                <a:effectLst/>
              </a:rPr>
              <a:t> people are </a:t>
            </a:r>
            <a:r>
              <a:rPr lang="en-GB" dirty="0" err="1">
                <a:effectLst/>
              </a:rPr>
              <a:t>paralized</a:t>
            </a:r>
            <a:r>
              <a:rPr lang="en-GB" dirty="0">
                <a:effectLst/>
              </a:rPr>
              <a:t> because they are traumatized and trapped in an idealized past (alcoholism as a way to escape the past. E.g. Hemingway)</a:t>
            </a:r>
            <a:endParaRPr lang="da-DK" dirty="0">
              <a:effectLst/>
            </a:endParaRPr>
          </a:p>
          <a:p>
            <a:pPr lvl="0"/>
            <a:r>
              <a:rPr lang="en-GB" dirty="0">
                <a:effectLst/>
              </a:rPr>
              <a:t>love </a:t>
            </a:r>
            <a:r>
              <a:rPr lang="en-GB" dirty="0">
                <a:effectLst/>
                <a:sym typeface="Wingdings"/>
              </a:rPr>
              <a:t></a:t>
            </a:r>
            <a:r>
              <a:rPr lang="en-GB" dirty="0">
                <a:effectLst/>
              </a:rPr>
              <a:t> inability to feel love because of </a:t>
            </a:r>
            <a:r>
              <a:rPr lang="en-GB" dirty="0" smtClean="0">
                <a:effectLst/>
              </a:rPr>
              <a:t>traumatisation – no one can bond </a:t>
            </a:r>
            <a:endParaRPr lang="da-DK" dirty="0">
              <a:effectLst/>
            </a:endParaRPr>
          </a:p>
          <a:p>
            <a:pPr lvl="0"/>
            <a:r>
              <a:rPr lang="en-GB" dirty="0">
                <a:effectLst/>
              </a:rPr>
              <a:t>new way of seeing the </a:t>
            </a:r>
            <a:r>
              <a:rPr lang="en-GB" dirty="0" smtClean="0">
                <a:effectLst/>
              </a:rPr>
              <a:t>past - painful, because it’s unattainable</a:t>
            </a:r>
            <a:endParaRPr lang="da-DK" dirty="0">
              <a:effectLst/>
            </a:endParaRPr>
          </a:p>
          <a:p>
            <a:endParaRPr lang="da-DK" dirty="0"/>
          </a:p>
        </p:txBody>
      </p:sp>
    </p:spTree>
    <p:extLst>
      <p:ext uri="{BB962C8B-B14F-4D97-AF65-F5344CB8AC3E}">
        <p14:creationId xmlns:p14="http://schemas.microsoft.com/office/powerpoint/2010/main" val="1393742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 short:</a:t>
            </a:r>
            <a:endParaRPr lang="da-DK" dirty="0"/>
          </a:p>
        </p:txBody>
      </p:sp>
      <p:sp>
        <p:nvSpPr>
          <p:cNvPr id="3" name="Pladsholder til indhold 2"/>
          <p:cNvSpPr>
            <a:spLocks noGrp="1"/>
          </p:cNvSpPr>
          <p:nvPr>
            <p:ph idx="1"/>
          </p:nvPr>
        </p:nvSpPr>
        <p:spPr/>
        <p:txBody>
          <a:bodyPr/>
          <a:lstStyle/>
          <a:p>
            <a:r>
              <a:rPr lang="en-GB" dirty="0">
                <a:effectLst/>
              </a:rPr>
              <a:t>When the world is fragmented, literature should also be fragmented, and there is no need for meaning because there is no meaning in the world / life. </a:t>
            </a:r>
            <a:endParaRPr lang="da-DK" dirty="0">
              <a:effectLst/>
            </a:endParaRPr>
          </a:p>
          <a:p>
            <a:endParaRPr lang="da-DK" dirty="0"/>
          </a:p>
        </p:txBody>
      </p:sp>
    </p:spTree>
    <p:extLst>
      <p:ext uri="{BB962C8B-B14F-4D97-AF65-F5344CB8AC3E}">
        <p14:creationId xmlns:p14="http://schemas.microsoft.com/office/powerpoint/2010/main" val="17771315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Fragmented</a:t>
            </a:r>
            <a:r>
              <a:rPr lang="da-DK" dirty="0" smtClean="0"/>
              <a:t> </a:t>
            </a:r>
            <a:r>
              <a:rPr lang="da-DK" dirty="0" err="1" smtClean="0"/>
              <a:t>literature</a:t>
            </a:r>
            <a:endParaRPr lang="da-DK" dirty="0"/>
          </a:p>
        </p:txBody>
      </p:sp>
      <p:sp>
        <p:nvSpPr>
          <p:cNvPr id="3" name="Pladsholder til indhold 2"/>
          <p:cNvSpPr>
            <a:spLocks noGrp="1"/>
          </p:cNvSpPr>
          <p:nvPr>
            <p:ph idx="1"/>
          </p:nvPr>
        </p:nvSpPr>
        <p:spPr/>
        <p:txBody>
          <a:bodyPr>
            <a:normAutofit/>
          </a:bodyPr>
          <a:lstStyle/>
          <a:p>
            <a:pPr lvl="0"/>
            <a:r>
              <a:rPr lang="en-GB" b="1" dirty="0">
                <a:effectLst/>
              </a:rPr>
              <a:t>no particular need for a plot</a:t>
            </a:r>
            <a:r>
              <a:rPr lang="en-GB" dirty="0">
                <a:effectLst/>
              </a:rPr>
              <a:t> or you may have a discontinuous plot.</a:t>
            </a:r>
            <a:endParaRPr lang="da-DK" dirty="0">
              <a:effectLst/>
            </a:endParaRPr>
          </a:p>
          <a:p>
            <a:pPr lvl="0"/>
            <a:r>
              <a:rPr lang="en-GB" b="1" dirty="0">
                <a:effectLst/>
              </a:rPr>
              <a:t>New concept of time</a:t>
            </a:r>
            <a:r>
              <a:rPr lang="en-GB" dirty="0">
                <a:effectLst/>
              </a:rPr>
              <a:t> </a:t>
            </a:r>
            <a:r>
              <a:rPr lang="en-GB" dirty="0">
                <a:effectLst/>
                <a:sym typeface="Wingdings"/>
              </a:rPr>
              <a:t></a:t>
            </a:r>
            <a:r>
              <a:rPr lang="en-GB" dirty="0">
                <a:effectLst/>
              </a:rPr>
              <a:t> It’s important what people think/feel during a certain period. The length of that period is not important. </a:t>
            </a:r>
            <a:endParaRPr lang="da-DK" dirty="0">
              <a:effectLst/>
            </a:endParaRPr>
          </a:p>
          <a:p>
            <a:endParaRPr lang="da-DK" dirty="0"/>
          </a:p>
        </p:txBody>
      </p:sp>
    </p:spTree>
    <p:extLst>
      <p:ext uri="{BB962C8B-B14F-4D97-AF65-F5344CB8AC3E}">
        <p14:creationId xmlns:p14="http://schemas.microsoft.com/office/powerpoint/2010/main" val="36480410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Fragmented</a:t>
            </a:r>
            <a:r>
              <a:rPr lang="da-DK" dirty="0" smtClean="0"/>
              <a:t> </a:t>
            </a:r>
            <a:r>
              <a:rPr lang="da-DK" dirty="0" err="1" smtClean="0"/>
              <a:t>literature</a:t>
            </a:r>
            <a:endParaRPr lang="da-DK" dirty="0"/>
          </a:p>
        </p:txBody>
      </p:sp>
      <p:sp>
        <p:nvSpPr>
          <p:cNvPr id="3" name="Pladsholder til indhold 2"/>
          <p:cNvSpPr>
            <a:spLocks noGrp="1"/>
          </p:cNvSpPr>
          <p:nvPr>
            <p:ph idx="1"/>
          </p:nvPr>
        </p:nvSpPr>
        <p:spPr/>
        <p:txBody>
          <a:bodyPr>
            <a:normAutofit lnSpcReduction="10000"/>
          </a:bodyPr>
          <a:lstStyle/>
          <a:p>
            <a:pPr lvl="0"/>
            <a:r>
              <a:rPr lang="en-GB" b="1" dirty="0">
                <a:effectLst/>
              </a:rPr>
              <a:t>Minimalistic style</a:t>
            </a:r>
            <a:r>
              <a:rPr lang="en-GB" dirty="0">
                <a:effectLst/>
              </a:rPr>
              <a:t> </a:t>
            </a:r>
            <a:r>
              <a:rPr lang="en-GB" dirty="0">
                <a:effectLst/>
                <a:sym typeface="Wingdings"/>
              </a:rPr>
              <a:t></a:t>
            </a:r>
            <a:r>
              <a:rPr lang="en-GB" dirty="0">
                <a:effectLst/>
              </a:rPr>
              <a:t> you have to read between the lines. We’re given very little information and little description, called the iceberg theory. </a:t>
            </a:r>
            <a:r>
              <a:rPr lang="en-GB" dirty="0" smtClean="0">
                <a:effectLst/>
              </a:rPr>
              <a:t>Less </a:t>
            </a:r>
            <a:r>
              <a:rPr lang="en-GB" dirty="0">
                <a:effectLst/>
              </a:rPr>
              <a:t>is more</a:t>
            </a:r>
            <a:r>
              <a:rPr lang="en-GB" dirty="0" smtClean="0">
                <a:effectLst/>
              </a:rPr>
              <a:t>. You need to figure it out! (e.g. Carver’s Neighbours)</a:t>
            </a:r>
            <a:endParaRPr lang="da-DK" dirty="0">
              <a:effectLst/>
            </a:endParaRPr>
          </a:p>
          <a:p>
            <a:pPr lvl="0"/>
            <a:r>
              <a:rPr lang="en-GB" b="1" dirty="0">
                <a:effectLst/>
              </a:rPr>
              <a:t>A tendency to break rules</a:t>
            </a:r>
            <a:r>
              <a:rPr lang="en-GB" dirty="0">
                <a:effectLst/>
              </a:rPr>
              <a:t> </a:t>
            </a:r>
            <a:r>
              <a:rPr lang="en-GB" dirty="0">
                <a:effectLst/>
                <a:sym typeface="Wingdings"/>
              </a:rPr>
              <a:t></a:t>
            </a:r>
            <a:r>
              <a:rPr lang="en-GB" dirty="0">
                <a:effectLst/>
              </a:rPr>
              <a:t> a modern writer does what he wants to do. He is not bound by the rules of a genre.</a:t>
            </a:r>
            <a:endParaRPr lang="da-DK" dirty="0">
              <a:effectLst/>
            </a:endParaRPr>
          </a:p>
          <a:p>
            <a:endParaRPr lang="da-DK" dirty="0"/>
          </a:p>
        </p:txBody>
      </p:sp>
    </p:spTree>
    <p:extLst>
      <p:ext uri="{BB962C8B-B14F-4D97-AF65-F5344CB8AC3E}">
        <p14:creationId xmlns:p14="http://schemas.microsoft.com/office/powerpoint/2010/main" val="18231101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 </a:t>
            </a:r>
            <a:r>
              <a:rPr lang="da-DK" dirty="0" err="1" smtClean="0"/>
              <a:t>example</a:t>
            </a:r>
            <a:r>
              <a:rPr lang="da-DK" dirty="0" smtClean="0"/>
              <a:t> – James Joyce: Ulysses</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a:t>..... a </a:t>
            </a:r>
            <a:r>
              <a:rPr lang="da-DK" dirty="0" err="1"/>
              <a:t>quarter</a:t>
            </a:r>
            <a:r>
              <a:rPr lang="da-DK" dirty="0"/>
              <a:t> </a:t>
            </a:r>
            <a:r>
              <a:rPr lang="da-DK" dirty="0" err="1"/>
              <a:t>after</a:t>
            </a:r>
            <a:r>
              <a:rPr lang="da-DK" dirty="0"/>
              <a:t> </a:t>
            </a:r>
            <a:r>
              <a:rPr lang="da-DK" dirty="0" err="1"/>
              <a:t>what</a:t>
            </a:r>
            <a:r>
              <a:rPr lang="da-DK" dirty="0"/>
              <a:t> an </a:t>
            </a:r>
            <a:r>
              <a:rPr lang="da-DK" dirty="0" err="1"/>
              <a:t>unearthly</a:t>
            </a:r>
            <a:r>
              <a:rPr lang="da-DK" dirty="0"/>
              <a:t> </a:t>
            </a:r>
            <a:r>
              <a:rPr lang="da-DK" dirty="0" err="1"/>
              <a:t>hour</a:t>
            </a:r>
            <a:r>
              <a:rPr lang="da-DK" dirty="0"/>
              <a:t> I </a:t>
            </a:r>
            <a:r>
              <a:rPr lang="da-DK" dirty="0" err="1"/>
              <a:t>suppose</a:t>
            </a:r>
            <a:r>
              <a:rPr lang="da-DK" dirty="0"/>
              <a:t> </a:t>
            </a:r>
            <a:r>
              <a:rPr lang="da-DK" dirty="0" err="1"/>
              <a:t>theyre</a:t>
            </a:r>
            <a:r>
              <a:rPr lang="da-DK" dirty="0"/>
              <a:t> just </a:t>
            </a:r>
            <a:r>
              <a:rPr lang="da-DK" dirty="0" err="1"/>
              <a:t>getting</a:t>
            </a:r>
            <a:r>
              <a:rPr lang="da-DK" dirty="0"/>
              <a:t> up in China </a:t>
            </a:r>
            <a:r>
              <a:rPr lang="da-DK" dirty="0" err="1"/>
              <a:t>now</a:t>
            </a:r>
            <a:r>
              <a:rPr lang="da-DK" dirty="0"/>
              <a:t> </a:t>
            </a:r>
            <a:r>
              <a:rPr lang="da-DK" dirty="0" err="1"/>
              <a:t>combing</a:t>
            </a:r>
            <a:r>
              <a:rPr lang="da-DK" dirty="0"/>
              <a:t> out </a:t>
            </a:r>
            <a:r>
              <a:rPr lang="da-DK" dirty="0" err="1"/>
              <a:t>their</a:t>
            </a:r>
            <a:r>
              <a:rPr lang="da-DK" dirty="0"/>
              <a:t> </a:t>
            </a:r>
            <a:r>
              <a:rPr lang="da-DK" dirty="0" err="1"/>
              <a:t>pigtails</a:t>
            </a:r>
            <a:r>
              <a:rPr lang="da-DK" dirty="0"/>
              <a:t> for the </a:t>
            </a:r>
            <a:r>
              <a:rPr lang="da-DK" dirty="0" err="1"/>
              <a:t>day</a:t>
            </a:r>
            <a:r>
              <a:rPr lang="da-DK" dirty="0"/>
              <a:t> </a:t>
            </a:r>
            <a:r>
              <a:rPr lang="da-DK" dirty="0" err="1"/>
              <a:t>well</a:t>
            </a:r>
            <a:r>
              <a:rPr lang="da-DK" dirty="0"/>
              <a:t> </a:t>
            </a:r>
            <a:r>
              <a:rPr lang="da-DK" dirty="0" err="1"/>
              <a:t>soon</a:t>
            </a:r>
            <a:r>
              <a:rPr lang="da-DK" dirty="0"/>
              <a:t> have the </a:t>
            </a:r>
            <a:r>
              <a:rPr lang="da-DK" dirty="0" err="1"/>
              <a:t>nuns</a:t>
            </a:r>
            <a:r>
              <a:rPr lang="da-DK" dirty="0"/>
              <a:t> </a:t>
            </a:r>
            <a:r>
              <a:rPr lang="da-DK" dirty="0" err="1"/>
              <a:t>ringing</a:t>
            </a:r>
            <a:r>
              <a:rPr lang="da-DK" dirty="0"/>
              <a:t> the angelus </a:t>
            </a:r>
            <a:r>
              <a:rPr lang="da-DK" dirty="0" err="1"/>
              <a:t>theyve</a:t>
            </a:r>
            <a:r>
              <a:rPr lang="da-DK" dirty="0"/>
              <a:t> </a:t>
            </a:r>
            <a:r>
              <a:rPr lang="da-DK" dirty="0" err="1"/>
              <a:t>nobody</a:t>
            </a:r>
            <a:r>
              <a:rPr lang="da-DK" dirty="0"/>
              <a:t> </a:t>
            </a:r>
            <a:r>
              <a:rPr lang="da-DK" dirty="0" err="1"/>
              <a:t>coming</a:t>
            </a:r>
            <a:r>
              <a:rPr lang="da-DK" dirty="0"/>
              <a:t> in to </a:t>
            </a:r>
            <a:r>
              <a:rPr lang="da-DK" dirty="0" err="1"/>
              <a:t>spoil</a:t>
            </a:r>
            <a:r>
              <a:rPr lang="da-DK" dirty="0"/>
              <a:t> </a:t>
            </a:r>
            <a:r>
              <a:rPr lang="da-DK" dirty="0" err="1"/>
              <a:t>their</a:t>
            </a:r>
            <a:r>
              <a:rPr lang="da-DK" dirty="0"/>
              <a:t> </a:t>
            </a:r>
            <a:r>
              <a:rPr lang="da-DK" dirty="0" err="1"/>
              <a:t>sleep</a:t>
            </a:r>
            <a:r>
              <a:rPr lang="da-DK" dirty="0"/>
              <a:t> </a:t>
            </a:r>
            <a:r>
              <a:rPr lang="da-DK" dirty="0" err="1"/>
              <a:t>except</a:t>
            </a:r>
            <a:r>
              <a:rPr lang="da-DK" dirty="0"/>
              <a:t> an </a:t>
            </a:r>
            <a:r>
              <a:rPr lang="da-DK" dirty="0" err="1"/>
              <a:t>odd</a:t>
            </a:r>
            <a:r>
              <a:rPr lang="da-DK" dirty="0"/>
              <a:t> </a:t>
            </a:r>
            <a:r>
              <a:rPr lang="da-DK" dirty="0" err="1"/>
              <a:t>priest</a:t>
            </a:r>
            <a:r>
              <a:rPr lang="da-DK" dirty="0"/>
              <a:t> or </a:t>
            </a:r>
            <a:r>
              <a:rPr lang="da-DK" dirty="0" err="1"/>
              <a:t>two</a:t>
            </a:r>
            <a:r>
              <a:rPr lang="da-DK" dirty="0"/>
              <a:t> for his </a:t>
            </a:r>
            <a:r>
              <a:rPr lang="da-DK" dirty="0" err="1"/>
              <a:t>night</a:t>
            </a:r>
            <a:r>
              <a:rPr lang="da-DK" dirty="0"/>
              <a:t> </a:t>
            </a:r>
            <a:r>
              <a:rPr lang="da-DK" dirty="0" err="1"/>
              <a:t>office</a:t>
            </a:r>
            <a:r>
              <a:rPr lang="da-DK" dirty="0"/>
              <a:t> the </a:t>
            </a:r>
            <a:r>
              <a:rPr lang="da-DK" dirty="0" err="1"/>
              <a:t>alarmclock</a:t>
            </a:r>
            <a:r>
              <a:rPr lang="da-DK" dirty="0"/>
              <a:t> </a:t>
            </a:r>
            <a:r>
              <a:rPr lang="da-DK" dirty="0" err="1"/>
              <a:t>next</a:t>
            </a:r>
            <a:r>
              <a:rPr lang="da-DK" dirty="0"/>
              <a:t> </a:t>
            </a:r>
            <a:r>
              <a:rPr lang="da-DK" dirty="0" err="1"/>
              <a:t>door</a:t>
            </a:r>
            <a:r>
              <a:rPr lang="da-DK" dirty="0"/>
              <a:t> at </a:t>
            </a:r>
            <a:r>
              <a:rPr lang="da-DK" dirty="0" err="1"/>
              <a:t>cockshout</a:t>
            </a:r>
            <a:r>
              <a:rPr lang="da-DK" dirty="0"/>
              <a:t> </a:t>
            </a:r>
            <a:r>
              <a:rPr lang="da-DK" dirty="0" err="1"/>
              <a:t>clattering</a:t>
            </a:r>
            <a:r>
              <a:rPr lang="da-DK" dirty="0"/>
              <a:t> the </a:t>
            </a:r>
            <a:r>
              <a:rPr lang="da-DK" dirty="0" err="1"/>
              <a:t>brains</a:t>
            </a:r>
            <a:r>
              <a:rPr lang="da-DK" dirty="0"/>
              <a:t> out of </a:t>
            </a:r>
            <a:r>
              <a:rPr lang="da-DK" dirty="0" err="1"/>
              <a:t>itself</a:t>
            </a:r>
            <a:r>
              <a:rPr lang="da-DK" dirty="0"/>
              <a:t> let </a:t>
            </a:r>
            <a:r>
              <a:rPr lang="da-DK" dirty="0" err="1"/>
              <a:t>me</a:t>
            </a:r>
            <a:r>
              <a:rPr lang="da-DK" dirty="0"/>
              <a:t> </a:t>
            </a:r>
            <a:r>
              <a:rPr lang="da-DK" dirty="0" err="1"/>
              <a:t>see</a:t>
            </a:r>
            <a:r>
              <a:rPr lang="da-DK" dirty="0"/>
              <a:t> </a:t>
            </a:r>
            <a:r>
              <a:rPr lang="da-DK" dirty="0" err="1"/>
              <a:t>if</a:t>
            </a:r>
            <a:r>
              <a:rPr lang="da-DK" dirty="0"/>
              <a:t> I </a:t>
            </a:r>
            <a:r>
              <a:rPr lang="da-DK" dirty="0" err="1"/>
              <a:t>can</a:t>
            </a:r>
            <a:r>
              <a:rPr lang="da-DK" dirty="0"/>
              <a:t> </a:t>
            </a:r>
            <a:r>
              <a:rPr lang="da-DK" dirty="0" err="1"/>
              <a:t>doze</a:t>
            </a:r>
            <a:r>
              <a:rPr lang="da-DK" dirty="0"/>
              <a:t> </a:t>
            </a:r>
            <a:r>
              <a:rPr lang="da-DK" dirty="0" err="1"/>
              <a:t>off</a:t>
            </a:r>
            <a:r>
              <a:rPr lang="da-DK" dirty="0"/>
              <a:t> 1 2 3 4 5 </a:t>
            </a:r>
            <a:r>
              <a:rPr lang="da-DK" dirty="0" err="1"/>
              <a:t>what</a:t>
            </a:r>
            <a:r>
              <a:rPr lang="da-DK" dirty="0"/>
              <a:t> kind of </a:t>
            </a:r>
            <a:r>
              <a:rPr lang="da-DK" dirty="0" err="1"/>
              <a:t>flowers</a:t>
            </a:r>
            <a:r>
              <a:rPr lang="da-DK" dirty="0"/>
              <a:t> </a:t>
            </a:r>
            <a:r>
              <a:rPr lang="da-DK" dirty="0" err="1"/>
              <a:t>are</a:t>
            </a:r>
            <a:r>
              <a:rPr lang="da-DK" dirty="0"/>
              <a:t> </a:t>
            </a:r>
            <a:r>
              <a:rPr lang="da-DK" dirty="0" err="1"/>
              <a:t>those</a:t>
            </a:r>
            <a:r>
              <a:rPr lang="da-DK" dirty="0"/>
              <a:t> </a:t>
            </a:r>
            <a:r>
              <a:rPr lang="da-DK" dirty="0" err="1"/>
              <a:t>they</a:t>
            </a:r>
            <a:r>
              <a:rPr lang="da-DK" dirty="0"/>
              <a:t> </a:t>
            </a:r>
            <a:r>
              <a:rPr lang="da-DK" dirty="0" err="1"/>
              <a:t>invented</a:t>
            </a:r>
            <a:r>
              <a:rPr lang="da-DK" dirty="0"/>
              <a:t> </a:t>
            </a:r>
            <a:r>
              <a:rPr lang="da-DK" dirty="0" err="1"/>
              <a:t>like</a:t>
            </a:r>
            <a:r>
              <a:rPr lang="da-DK" dirty="0"/>
              <a:t> the stars the </a:t>
            </a:r>
            <a:r>
              <a:rPr lang="da-DK" dirty="0" err="1"/>
              <a:t>wallpaper</a:t>
            </a:r>
            <a:r>
              <a:rPr lang="da-DK" dirty="0"/>
              <a:t> in Lombard </a:t>
            </a:r>
            <a:r>
              <a:rPr lang="da-DK" dirty="0" err="1"/>
              <a:t>street</a:t>
            </a:r>
            <a:r>
              <a:rPr lang="da-DK" dirty="0"/>
              <a:t> </a:t>
            </a:r>
            <a:r>
              <a:rPr lang="da-DK" dirty="0" err="1"/>
              <a:t>was</a:t>
            </a:r>
            <a:r>
              <a:rPr lang="da-DK" dirty="0"/>
              <a:t> </a:t>
            </a:r>
            <a:r>
              <a:rPr lang="da-DK" dirty="0" err="1"/>
              <a:t>much</a:t>
            </a:r>
            <a:r>
              <a:rPr lang="da-DK" dirty="0"/>
              <a:t> </a:t>
            </a:r>
            <a:r>
              <a:rPr lang="da-DK" dirty="0" err="1"/>
              <a:t>nicer</a:t>
            </a:r>
            <a:r>
              <a:rPr lang="da-DK" dirty="0"/>
              <a:t> the </a:t>
            </a:r>
            <a:r>
              <a:rPr lang="da-DK" dirty="0" err="1"/>
              <a:t>apron</a:t>
            </a:r>
            <a:r>
              <a:rPr lang="da-DK" dirty="0"/>
              <a:t> </a:t>
            </a:r>
            <a:r>
              <a:rPr lang="da-DK" dirty="0" err="1"/>
              <a:t>he</a:t>
            </a:r>
            <a:r>
              <a:rPr lang="da-DK" dirty="0"/>
              <a:t> gave </a:t>
            </a:r>
            <a:r>
              <a:rPr lang="da-DK" dirty="0" err="1"/>
              <a:t>me</a:t>
            </a:r>
            <a:r>
              <a:rPr lang="da-DK" dirty="0"/>
              <a:t> </a:t>
            </a:r>
            <a:r>
              <a:rPr lang="da-DK" dirty="0" err="1"/>
              <a:t>was</a:t>
            </a:r>
            <a:r>
              <a:rPr lang="da-DK" dirty="0"/>
              <a:t> </a:t>
            </a:r>
            <a:r>
              <a:rPr lang="da-DK" dirty="0" err="1"/>
              <a:t>like</a:t>
            </a:r>
            <a:r>
              <a:rPr lang="da-DK" dirty="0"/>
              <a:t> </a:t>
            </a:r>
            <a:r>
              <a:rPr lang="da-DK" dirty="0" err="1"/>
              <a:t>that</a:t>
            </a:r>
            <a:r>
              <a:rPr lang="da-DK" dirty="0"/>
              <a:t> </a:t>
            </a:r>
            <a:r>
              <a:rPr lang="da-DK" dirty="0" err="1"/>
              <a:t>something</a:t>
            </a:r>
            <a:r>
              <a:rPr lang="da-DK" dirty="0"/>
              <a:t> </a:t>
            </a:r>
            <a:r>
              <a:rPr lang="da-DK" dirty="0" err="1"/>
              <a:t>only</a:t>
            </a:r>
            <a:r>
              <a:rPr lang="da-DK" dirty="0"/>
              <a:t> I </a:t>
            </a:r>
            <a:r>
              <a:rPr lang="da-DK" dirty="0" err="1"/>
              <a:t>only</a:t>
            </a:r>
            <a:r>
              <a:rPr lang="da-DK" dirty="0"/>
              <a:t> </a:t>
            </a:r>
            <a:r>
              <a:rPr lang="da-DK" dirty="0" err="1"/>
              <a:t>wore</a:t>
            </a:r>
            <a:r>
              <a:rPr lang="da-DK" dirty="0"/>
              <a:t> it </a:t>
            </a:r>
            <a:r>
              <a:rPr lang="da-DK" dirty="0" err="1"/>
              <a:t>twice</a:t>
            </a:r>
            <a:r>
              <a:rPr lang="da-DK" dirty="0"/>
              <a:t> </a:t>
            </a:r>
            <a:r>
              <a:rPr lang="da-DK" dirty="0" err="1"/>
              <a:t>better</a:t>
            </a:r>
            <a:r>
              <a:rPr lang="da-DK" dirty="0"/>
              <a:t> </a:t>
            </a:r>
            <a:r>
              <a:rPr lang="da-DK" dirty="0" err="1"/>
              <a:t>lower</a:t>
            </a:r>
            <a:r>
              <a:rPr lang="da-DK" dirty="0"/>
              <a:t> </a:t>
            </a:r>
            <a:r>
              <a:rPr lang="da-DK" dirty="0" err="1"/>
              <a:t>this</a:t>
            </a:r>
            <a:r>
              <a:rPr lang="da-DK" dirty="0"/>
              <a:t> </a:t>
            </a:r>
            <a:r>
              <a:rPr lang="da-DK" dirty="0" err="1"/>
              <a:t>lamp</a:t>
            </a:r>
            <a:r>
              <a:rPr lang="da-DK" dirty="0"/>
              <a:t> and </a:t>
            </a:r>
            <a:r>
              <a:rPr lang="da-DK" dirty="0" err="1"/>
              <a:t>try</a:t>
            </a:r>
            <a:r>
              <a:rPr lang="da-DK" dirty="0"/>
              <a:t> </a:t>
            </a:r>
            <a:r>
              <a:rPr lang="da-DK" dirty="0" err="1"/>
              <a:t>again</a:t>
            </a:r>
            <a:r>
              <a:rPr lang="da-DK" dirty="0"/>
              <a:t> so as I </a:t>
            </a:r>
            <a:r>
              <a:rPr lang="da-DK" dirty="0" err="1"/>
              <a:t>can</a:t>
            </a:r>
            <a:r>
              <a:rPr lang="da-DK" dirty="0"/>
              <a:t> </a:t>
            </a:r>
            <a:r>
              <a:rPr lang="da-DK" dirty="0" err="1"/>
              <a:t>get</a:t>
            </a:r>
            <a:r>
              <a:rPr lang="da-DK" dirty="0"/>
              <a:t> up </a:t>
            </a:r>
            <a:r>
              <a:rPr lang="da-DK" dirty="0" err="1"/>
              <a:t>early</a:t>
            </a:r>
            <a:r>
              <a:rPr lang="da-DK" dirty="0"/>
              <a:t> Ill go</a:t>
            </a:r>
            <a:endParaRPr lang="da-DK" dirty="0">
              <a:effectLst/>
            </a:endParaRPr>
          </a:p>
        </p:txBody>
      </p:sp>
    </p:spTree>
    <p:extLst>
      <p:ext uri="{BB962C8B-B14F-4D97-AF65-F5344CB8AC3E}">
        <p14:creationId xmlns:p14="http://schemas.microsoft.com/office/powerpoint/2010/main" val="32600497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What</a:t>
            </a:r>
            <a:r>
              <a:rPr lang="da-DK" dirty="0" smtClean="0"/>
              <a:t> is </a:t>
            </a:r>
            <a:r>
              <a:rPr lang="da-DK" dirty="0" err="1" smtClean="0"/>
              <a:t>stream</a:t>
            </a:r>
            <a:r>
              <a:rPr lang="da-DK" dirty="0" smtClean="0"/>
              <a:t> of </a:t>
            </a:r>
            <a:r>
              <a:rPr lang="da-DK" dirty="0" err="1" smtClean="0"/>
              <a:t>cons</a:t>
            </a:r>
            <a:r>
              <a:rPr lang="da-DK" dirty="0" smtClean="0"/>
              <a:t>…?</a:t>
            </a:r>
            <a:endParaRPr lang="da-DK" dirty="0"/>
          </a:p>
        </p:txBody>
      </p:sp>
      <p:sp>
        <p:nvSpPr>
          <p:cNvPr id="3" name="Pladsholder til indhold 2"/>
          <p:cNvSpPr>
            <a:spLocks noGrp="1"/>
          </p:cNvSpPr>
          <p:nvPr>
            <p:ph idx="1"/>
          </p:nvPr>
        </p:nvSpPr>
        <p:spPr/>
        <p:txBody>
          <a:bodyPr>
            <a:normAutofit lnSpcReduction="10000"/>
          </a:bodyPr>
          <a:lstStyle/>
          <a:p>
            <a:pPr lvl="0"/>
            <a:r>
              <a:rPr lang="en-GB" b="1" dirty="0">
                <a:effectLst/>
              </a:rPr>
              <a:t>stream of consciousness</a:t>
            </a:r>
            <a:r>
              <a:rPr lang="en-GB" dirty="0">
                <a:effectLst/>
              </a:rPr>
              <a:t> </a:t>
            </a:r>
            <a:r>
              <a:rPr lang="en-GB" dirty="0">
                <a:effectLst/>
                <a:sym typeface="Wingdings"/>
              </a:rPr>
              <a:t></a:t>
            </a:r>
            <a:r>
              <a:rPr lang="en-GB" dirty="0">
                <a:effectLst/>
              </a:rPr>
              <a:t> seeks to portray an individual's point of view by giving the written equivalent of the character's thought processes, either in a loose interior monologue, or in connection to his or her actions. </a:t>
            </a:r>
          </a:p>
          <a:p>
            <a:pPr lvl="0"/>
            <a:r>
              <a:rPr lang="en-GB" dirty="0">
                <a:effectLst/>
              </a:rPr>
              <a:t>A fragmented style of literature is necessary to convey a fragmented world. The reader should search for meaning in this style.</a:t>
            </a:r>
            <a:endParaRPr lang="da-DK" dirty="0">
              <a:effectLst/>
            </a:endParaRPr>
          </a:p>
          <a:p>
            <a:endParaRPr lang="da-DK" dirty="0"/>
          </a:p>
        </p:txBody>
      </p:sp>
    </p:spTree>
    <p:extLst>
      <p:ext uri="{BB962C8B-B14F-4D97-AF65-F5344CB8AC3E}">
        <p14:creationId xmlns:p14="http://schemas.microsoft.com/office/powerpoint/2010/main" val="30928333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And a </a:t>
            </a:r>
            <a:r>
              <a:rPr lang="da-DK" dirty="0" err="1" smtClean="0"/>
              <a:t>sidetrack</a:t>
            </a:r>
            <a:r>
              <a:rPr lang="da-DK" dirty="0" smtClean="0"/>
              <a:t>: </a:t>
            </a:r>
            <a:r>
              <a:rPr lang="da-DK" dirty="0" err="1" smtClean="0"/>
              <a:t>Subjunktiver</a:t>
            </a:r>
            <a:endParaRPr lang="da-DK" dirty="0"/>
          </a:p>
        </p:txBody>
      </p:sp>
      <p:sp>
        <p:nvSpPr>
          <p:cNvPr id="3" name="Pladsholder til indhold 2"/>
          <p:cNvSpPr>
            <a:spLocks noGrp="1"/>
          </p:cNvSpPr>
          <p:nvPr>
            <p:ph idx="1"/>
          </p:nvPr>
        </p:nvSpPr>
        <p:spPr/>
        <p:txBody>
          <a:bodyPr>
            <a:normAutofit fontScale="92500"/>
          </a:bodyPr>
          <a:lstStyle/>
          <a:p>
            <a:r>
              <a:rPr lang="da-DK" dirty="0" smtClean="0"/>
              <a:t>Brugt til at udtrykke </a:t>
            </a:r>
            <a:r>
              <a:rPr lang="da-DK" b="1" u="sng" dirty="0" smtClean="0"/>
              <a:t>hypotetisk, ikke faktuel</a:t>
            </a:r>
            <a:r>
              <a:rPr lang="da-DK" dirty="0" smtClean="0"/>
              <a:t> mening eller ønsker ved subjekter i 1. og 3. person singularis </a:t>
            </a:r>
          </a:p>
          <a:p>
            <a:r>
              <a:rPr lang="da-DK" dirty="0" smtClean="0"/>
              <a:t>Fx: </a:t>
            </a:r>
          </a:p>
          <a:p>
            <a:pPr lvl="1"/>
            <a:r>
              <a:rPr lang="da-DK" dirty="0" smtClean="0"/>
              <a:t>If I </a:t>
            </a:r>
            <a:r>
              <a:rPr lang="da-DK" dirty="0" err="1" smtClean="0"/>
              <a:t>were</a:t>
            </a:r>
            <a:r>
              <a:rPr lang="da-DK" dirty="0" smtClean="0"/>
              <a:t> </a:t>
            </a:r>
            <a:r>
              <a:rPr lang="da-DK" dirty="0" err="1" smtClean="0"/>
              <a:t>you</a:t>
            </a:r>
            <a:r>
              <a:rPr lang="da-DK" dirty="0" smtClean="0"/>
              <a:t>, I </a:t>
            </a:r>
            <a:r>
              <a:rPr lang="da-DK" dirty="0" err="1" smtClean="0"/>
              <a:t>would</a:t>
            </a:r>
            <a:r>
              <a:rPr lang="da-DK" dirty="0"/>
              <a:t> </a:t>
            </a:r>
            <a:r>
              <a:rPr lang="da-DK" dirty="0" smtClean="0"/>
              <a:t>most </a:t>
            </a:r>
            <a:r>
              <a:rPr lang="da-DK" dirty="0" err="1" smtClean="0"/>
              <a:t>likely</a:t>
            </a:r>
            <a:r>
              <a:rPr lang="da-DK" dirty="0" smtClean="0"/>
              <a:t> </a:t>
            </a:r>
            <a:r>
              <a:rPr lang="da-DK" dirty="0" err="1" smtClean="0"/>
              <a:t>kill</a:t>
            </a:r>
            <a:r>
              <a:rPr lang="da-DK" dirty="0" smtClean="0"/>
              <a:t> </a:t>
            </a:r>
            <a:r>
              <a:rPr lang="da-DK" dirty="0" err="1" smtClean="0"/>
              <a:t>myself</a:t>
            </a:r>
            <a:r>
              <a:rPr lang="da-DK" dirty="0" smtClean="0"/>
              <a:t> </a:t>
            </a:r>
            <a:r>
              <a:rPr lang="da-DK" dirty="0" err="1" smtClean="0"/>
              <a:t>instantly</a:t>
            </a:r>
            <a:endParaRPr lang="da-DK" dirty="0" smtClean="0"/>
          </a:p>
          <a:p>
            <a:pPr lvl="1"/>
            <a:r>
              <a:rPr lang="da-DK" dirty="0" smtClean="0"/>
              <a:t>I </a:t>
            </a:r>
            <a:r>
              <a:rPr lang="da-DK" dirty="0" err="1" smtClean="0"/>
              <a:t>wish</a:t>
            </a:r>
            <a:r>
              <a:rPr lang="da-DK" dirty="0" smtClean="0"/>
              <a:t> I </a:t>
            </a:r>
            <a:r>
              <a:rPr lang="da-DK" dirty="0" err="1" smtClean="0"/>
              <a:t>were</a:t>
            </a:r>
            <a:r>
              <a:rPr lang="da-DK" dirty="0" smtClean="0"/>
              <a:t> </a:t>
            </a:r>
            <a:r>
              <a:rPr lang="da-DK" dirty="0" err="1" smtClean="0"/>
              <a:t>famous</a:t>
            </a:r>
            <a:endParaRPr lang="da-DK" dirty="0"/>
          </a:p>
          <a:p>
            <a:pPr lvl="1"/>
            <a:r>
              <a:rPr lang="da-DK" dirty="0" err="1" smtClean="0"/>
              <a:t>We</a:t>
            </a:r>
            <a:r>
              <a:rPr lang="da-DK" dirty="0" smtClean="0"/>
              <a:t> </a:t>
            </a:r>
            <a:r>
              <a:rPr lang="da-DK" dirty="0" err="1" smtClean="0"/>
              <a:t>would</a:t>
            </a:r>
            <a:r>
              <a:rPr lang="da-DK" dirty="0" smtClean="0"/>
              <a:t> </a:t>
            </a:r>
            <a:r>
              <a:rPr lang="da-DK" dirty="0" err="1" smtClean="0"/>
              <a:t>probably</a:t>
            </a:r>
            <a:r>
              <a:rPr lang="da-DK" dirty="0" smtClean="0"/>
              <a:t> </a:t>
            </a:r>
            <a:r>
              <a:rPr lang="da-DK" dirty="0" err="1" smtClean="0"/>
              <a:t>be</a:t>
            </a:r>
            <a:r>
              <a:rPr lang="da-DK" dirty="0" smtClean="0"/>
              <a:t> glad </a:t>
            </a:r>
            <a:r>
              <a:rPr lang="da-DK" dirty="0" err="1" smtClean="0"/>
              <a:t>if</a:t>
            </a:r>
            <a:r>
              <a:rPr lang="da-DK" dirty="0" smtClean="0"/>
              <a:t> the </a:t>
            </a:r>
            <a:r>
              <a:rPr lang="da-DK" dirty="0" err="1" smtClean="0"/>
              <a:t>teacher</a:t>
            </a:r>
            <a:r>
              <a:rPr lang="da-DK" dirty="0" smtClean="0"/>
              <a:t> </a:t>
            </a:r>
            <a:r>
              <a:rPr lang="da-DK" dirty="0" err="1" smtClean="0"/>
              <a:t>were</a:t>
            </a:r>
            <a:r>
              <a:rPr lang="da-DK" dirty="0" smtClean="0"/>
              <a:t> </a:t>
            </a:r>
            <a:r>
              <a:rPr lang="da-DK" dirty="0" err="1" smtClean="0"/>
              <a:t>suddenly</a:t>
            </a:r>
            <a:r>
              <a:rPr lang="da-DK" dirty="0" smtClean="0"/>
              <a:t> to end </a:t>
            </a:r>
            <a:r>
              <a:rPr lang="da-DK" dirty="0" err="1" smtClean="0"/>
              <a:t>this</a:t>
            </a:r>
            <a:r>
              <a:rPr lang="da-DK" dirty="0" smtClean="0"/>
              <a:t> </a:t>
            </a:r>
            <a:r>
              <a:rPr lang="da-DK" dirty="0" err="1" smtClean="0"/>
              <a:t>grammar</a:t>
            </a:r>
            <a:r>
              <a:rPr lang="da-DK" dirty="0" smtClean="0"/>
              <a:t> session. (BUT </a:t>
            </a:r>
            <a:r>
              <a:rPr lang="da-DK" dirty="0" err="1" smtClean="0"/>
              <a:t>he</a:t>
            </a:r>
            <a:r>
              <a:rPr lang="da-DK" dirty="0" smtClean="0"/>
              <a:t> </a:t>
            </a:r>
            <a:r>
              <a:rPr lang="da-DK" dirty="0" err="1" smtClean="0"/>
              <a:t>won’t</a:t>
            </a:r>
            <a:r>
              <a:rPr lang="da-DK" dirty="0" smtClean="0"/>
              <a:t>… </a:t>
            </a:r>
            <a:r>
              <a:rPr lang="da-DK" dirty="0" smtClean="0">
                <a:sym typeface="Wingdings"/>
              </a:rPr>
              <a:t> )</a:t>
            </a:r>
            <a:r>
              <a:rPr lang="da-DK" dirty="0" smtClean="0"/>
              <a:t> </a:t>
            </a:r>
          </a:p>
          <a:p>
            <a:pPr lvl="2"/>
            <a:endParaRPr lang="da-DK" dirty="0" smtClean="0"/>
          </a:p>
          <a:p>
            <a:pPr marL="0" indent="0">
              <a:buNone/>
            </a:pPr>
            <a:endParaRPr lang="da-DK" dirty="0" smtClean="0"/>
          </a:p>
          <a:p>
            <a:endParaRPr lang="da-DK" dirty="0"/>
          </a:p>
        </p:txBody>
      </p:sp>
    </p:spTree>
    <p:extLst>
      <p:ext uri="{BB962C8B-B14F-4D97-AF65-F5344CB8AC3E}">
        <p14:creationId xmlns:p14="http://schemas.microsoft.com/office/powerpoint/2010/main" val="30738960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Back to </a:t>
            </a:r>
            <a:r>
              <a:rPr lang="da-DK" dirty="0" err="1" smtClean="0"/>
              <a:t>symbolism</a:t>
            </a:r>
            <a:r>
              <a:rPr lang="da-DK" dirty="0" smtClean="0"/>
              <a:t> – Bram </a:t>
            </a:r>
            <a:r>
              <a:rPr lang="da-DK" dirty="0"/>
              <a:t>S</a:t>
            </a:r>
            <a:r>
              <a:rPr lang="da-DK" dirty="0" smtClean="0"/>
              <a:t>toker: Dracula (1897)</a:t>
            </a:r>
            <a:endParaRPr lang="da-DK" dirty="0"/>
          </a:p>
        </p:txBody>
      </p:sp>
      <p:sp>
        <p:nvSpPr>
          <p:cNvPr id="3" name="Pladsholder til indhold 2"/>
          <p:cNvSpPr>
            <a:spLocks noGrp="1"/>
          </p:cNvSpPr>
          <p:nvPr>
            <p:ph idx="1"/>
          </p:nvPr>
        </p:nvSpPr>
        <p:spPr/>
        <p:txBody>
          <a:bodyPr/>
          <a:lstStyle/>
          <a:p>
            <a:r>
              <a:rPr lang="en-US" dirty="0">
                <a:effectLst/>
              </a:rPr>
              <a:t>My soul seemed to go out from my body and float about the air. I seem to remember that once the West Lighthouse was right under me, and then there was a sort of agonizing feeling, as if I were in an earthquake, and I came back and found you shaking my body. I saw you do it before I felt you." </a:t>
            </a:r>
            <a:endParaRPr lang="da-DK" dirty="0">
              <a:effectLst/>
            </a:endParaRPr>
          </a:p>
          <a:p>
            <a:endParaRPr lang="da-DK" dirty="0"/>
          </a:p>
        </p:txBody>
      </p:sp>
    </p:spTree>
    <p:extLst>
      <p:ext uri="{BB962C8B-B14F-4D97-AF65-F5344CB8AC3E}">
        <p14:creationId xmlns:p14="http://schemas.microsoft.com/office/powerpoint/2010/main" val="27416192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normAutofit lnSpcReduction="10000"/>
          </a:bodyPr>
          <a:lstStyle/>
          <a:p>
            <a:r>
              <a:rPr lang="en-US" dirty="0">
                <a:effectLst/>
              </a:rPr>
              <a:t>The Professor says that if we can so treat the Count's body, it will soon after fall into dust. In such case there would be no evidence against us, in case any suspicion of murder were aroused. But even if it were not, we should stand or fall by our act, and perhaps some day this very script may be evidence to come between some of us and a rope. For myself, I should take the chance only too thankfully if it were to come.</a:t>
            </a:r>
            <a:endParaRPr lang="da-DK" dirty="0">
              <a:effectLst/>
            </a:endParaRPr>
          </a:p>
          <a:p>
            <a:endParaRPr lang="da-DK" dirty="0"/>
          </a:p>
        </p:txBody>
      </p:sp>
    </p:spTree>
    <p:extLst>
      <p:ext uri="{BB962C8B-B14F-4D97-AF65-F5344CB8AC3E}">
        <p14:creationId xmlns:p14="http://schemas.microsoft.com/office/powerpoint/2010/main" val="3330949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2788" y="428068"/>
            <a:ext cx="7716837" cy="1455430"/>
          </a:xfrm>
        </p:spPr>
        <p:txBody>
          <a:bodyPr/>
          <a:lstStyle/>
          <a:p>
            <a:r>
              <a:rPr lang="en-GB" dirty="0" smtClean="0"/>
              <a:t>     Modernism </a:t>
            </a:r>
            <a:r>
              <a:rPr lang="en-GB" dirty="0"/>
              <a:t>breaks with Victorianism </a:t>
            </a:r>
            <a:endParaRPr lang="da-DK" dirty="0"/>
          </a:p>
        </p:txBody>
      </p:sp>
      <p:sp>
        <p:nvSpPr>
          <p:cNvPr id="3" name="Pladsholder til indhold 2"/>
          <p:cNvSpPr>
            <a:spLocks noGrp="1"/>
          </p:cNvSpPr>
          <p:nvPr>
            <p:ph idx="1"/>
          </p:nvPr>
        </p:nvSpPr>
        <p:spPr/>
        <p:txBody>
          <a:bodyPr>
            <a:normAutofit/>
          </a:bodyPr>
          <a:lstStyle/>
          <a:p>
            <a:endParaRPr lang="en-GB" dirty="0" smtClean="0">
              <a:effectLst/>
            </a:endParaRPr>
          </a:p>
          <a:p>
            <a:endParaRPr lang="en-GB" dirty="0" smtClean="0">
              <a:effectLst/>
            </a:endParaRPr>
          </a:p>
          <a:p>
            <a:endParaRPr lang="en-GB" dirty="0" smtClean="0">
              <a:effectLst/>
            </a:endParaRPr>
          </a:p>
          <a:p>
            <a:r>
              <a:rPr lang="en-GB" dirty="0" smtClean="0">
                <a:effectLst/>
              </a:rPr>
              <a:t>Modernism doesn’t </a:t>
            </a:r>
            <a:r>
              <a:rPr lang="en-GB" dirty="0" smtClean="0">
                <a:effectLst/>
              </a:rPr>
              <a:t>care! It </a:t>
            </a:r>
            <a:r>
              <a:rPr lang="en-GB" dirty="0" smtClean="0">
                <a:effectLst/>
              </a:rPr>
              <a:t>emphasizes </a:t>
            </a:r>
            <a:r>
              <a:rPr lang="en-GB" dirty="0">
                <a:effectLst/>
              </a:rPr>
              <a:t>art for art’s </a:t>
            </a:r>
            <a:r>
              <a:rPr lang="en-GB" dirty="0" smtClean="0">
                <a:effectLst/>
              </a:rPr>
              <a:t>sake</a:t>
            </a:r>
            <a:r>
              <a:rPr lang="en-GB" dirty="0">
                <a:effectLst/>
              </a:rPr>
              <a:t> </a:t>
            </a:r>
            <a:r>
              <a:rPr lang="en-GB" dirty="0" smtClean="0">
                <a:effectLst/>
              </a:rPr>
              <a:t>- There are no authorities, neither king, queen nor a God!</a:t>
            </a:r>
          </a:p>
        </p:txBody>
      </p:sp>
      <p:graphicFrame>
        <p:nvGraphicFramePr>
          <p:cNvPr id="5" name="Tabel 4"/>
          <p:cNvGraphicFramePr>
            <a:graphicFrameLocks noGrp="1"/>
          </p:cNvGraphicFramePr>
          <p:nvPr>
            <p:extLst>
              <p:ext uri="{D42A27DB-BD31-4B8C-83A1-F6EECF244321}">
                <p14:modId xmlns:p14="http://schemas.microsoft.com/office/powerpoint/2010/main" val="2202508298"/>
              </p:ext>
            </p:extLst>
          </p:nvPr>
        </p:nvGraphicFramePr>
        <p:xfrm>
          <a:off x="1783847" y="2581321"/>
          <a:ext cx="6196866" cy="1463039"/>
        </p:xfrm>
        <a:graphic>
          <a:graphicData uri="http://schemas.openxmlformats.org/drawingml/2006/table">
            <a:tbl>
              <a:tblPr firstRow="1" bandRow="1">
                <a:tableStyleId>{5C22544A-7EE6-4342-B048-85BDC9FD1C3A}</a:tableStyleId>
              </a:tblPr>
              <a:tblGrid>
                <a:gridCol w="3098433"/>
                <a:gridCol w="30984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In Victorian society (1837 – 1901) literature had to be utilitarian. It had to serve a purpose </a:t>
                      </a:r>
                      <a:r>
                        <a:rPr lang="en-GB" dirty="0" smtClean="0">
                          <a:effectLst/>
                          <a:sym typeface="Wingdings"/>
                        </a:rPr>
                        <a:t></a:t>
                      </a:r>
                      <a:r>
                        <a:rPr lang="en-GB" dirty="0" smtClean="0">
                          <a:effectLst/>
                        </a:rPr>
                        <a:t> moral</a:t>
                      </a:r>
                    </a:p>
                    <a:p>
                      <a:endParaRPr lang="da-DK" dirty="0"/>
                    </a:p>
                  </a:txBody>
                  <a:tcPr/>
                </a:tc>
                <a:tc>
                  <a:txBody>
                    <a:bodyPr/>
                    <a:lstStyle/>
                    <a:p>
                      <a:endParaRPr lang="da-DK" dirty="0"/>
                    </a:p>
                  </a:txBody>
                  <a:tcPr/>
                </a:tc>
              </a:tr>
            </a:tbl>
          </a:graphicData>
        </a:graphic>
      </p:graphicFrame>
      <p:pic>
        <p:nvPicPr>
          <p:cNvPr id="7" name="Billede 6"/>
          <p:cNvPicPr/>
          <p:nvPr/>
        </p:nvPicPr>
        <p:blipFill>
          <a:blip r:embed="rId2">
            <a:extLst>
              <a:ext uri="{28A0092B-C50C-407E-A947-70E740481C1C}">
                <a14:useLocalDpi xmlns:a14="http://schemas.microsoft.com/office/drawing/2010/main" val="0"/>
              </a:ext>
            </a:extLst>
          </a:blip>
          <a:srcRect/>
          <a:stretch>
            <a:fillRect/>
          </a:stretch>
        </p:blipFill>
        <p:spPr bwMode="auto">
          <a:xfrm>
            <a:off x="4932713" y="1310342"/>
            <a:ext cx="2387600" cy="3403600"/>
          </a:xfrm>
          <a:prstGeom prst="rect">
            <a:avLst/>
          </a:prstGeom>
          <a:noFill/>
          <a:ln>
            <a:noFill/>
          </a:ln>
        </p:spPr>
      </p:pic>
    </p:spTree>
    <p:extLst>
      <p:ext uri="{BB962C8B-B14F-4D97-AF65-F5344CB8AC3E}">
        <p14:creationId xmlns:p14="http://schemas.microsoft.com/office/powerpoint/2010/main" val="36551619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Men er den her så rigtig?</a:t>
            </a:r>
            <a:endParaRPr lang="da-DK" dirty="0"/>
          </a:p>
        </p:txBody>
      </p:sp>
      <p:sp>
        <p:nvSpPr>
          <p:cNvPr id="3" name="Pladsholder til indhold 2"/>
          <p:cNvSpPr>
            <a:spLocks noGrp="1"/>
          </p:cNvSpPr>
          <p:nvPr>
            <p:ph idx="1"/>
          </p:nvPr>
        </p:nvSpPr>
        <p:spPr/>
        <p:txBody>
          <a:bodyPr/>
          <a:lstStyle/>
          <a:p>
            <a:r>
              <a:rPr lang="da-DK" dirty="0" smtClean="0"/>
              <a:t>Even </a:t>
            </a:r>
            <a:r>
              <a:rPr lang="da-DK" dirty="0" err="1" smtClean="0"/>
              <a:t>if</a:t>
            </a:r>
            <a:r>
              <a:rPr lang="da-DK" dirty="0" smtClean="0"/>
              <a:t> </a:t>
            </a:r>
            <a:r>
              <a:rPr lang="da-DK" dirty="0" err="1" smtClean="0"/>
              <a:t>she</a:t>
            </a:r>
            <a:r>
              <a:rPr lang="da-DK" dirty="0" smtClean="0"/>
              <a:t> </a:t>
            </a:r>
            <a:r>
              <a:rPr lang="da-DK" dirty="0" err="1" smtClean="0"/>
              <a:t>were</a:t>
            </a:r>
            <a:r>
              <a:rPr lang="da-DK" dirty="0" smtClean="0"/>
              <a:t> </a:t>
            </a:r>
            <a:r>
              <a:rPr lang="da-DK" dirty="0" err="1" smtClean="0"/>
              <a:t>extremely</a:t>
            </a:r>
            <a:r>
              <a:rPr lang="da-DK" dirty="0" smtClean="0"/>
              <a:t> </a:t>
            </a:r>
            <a:r>
              <a:rPr lang="da-DK" dirty="0" err="1" smtClean="0"/>
              <a:t>well-off</a:t>
            </a:r>
            <a:r>
              <a:rPr lang="da-DK" dirty="0" smtClean="0"/>
              <a:t>, I </a:t>
            </a:r>
            <a:r>
              <a:rPr lang="da-DK" dirty="0" err="1" smtClean="0"/>
              <a:t>would</a:t>
            </a:r>
            <a:r>
              <a:rPr lang="da-DK" dirty="0" smtClean="0"/>
              <a:t> never </a:t>
            </a:r>
            <a:r>
              <a:rPr lang="da-DK" dirty="0" err="1" smtClean="0"/>
              <a:t>marry</a:t>
            </a:r>
            <a:r>
              <a:rPr lang="da-DK" dirty="0" smtClean="0"/>
              <a:t> </a:t>
            </a:r>
            <a:r>
              <a:rPr lang="da-DK" dirty="0" err="1" smtClean="0"/>
              <a:t>that</a:t>
            </a:r>
            <a:r>
              <a:rPr lang="da-DK" dirty="0" smtClean="0"/>
              <a:t> old hag</a:t>
            </a:r>
          </a:p>
          <a:p>
            <a:endParaRPr lang="da-DK" dirty="0"/>
          </a:p>
          <a:p>
            <a:r>
              <a:rPr lang="da-DK" dirty="0" smtClean="0"/>
              <a:t>SÅ HUSK AT BRUGE DEN RIGTIGT</a:t>
            </a:r>
            <a:endParaRPr lang="da-DK" dirty="0"/>
          </a:p>
        </p:txBody>
      </p:sp>
    </p:spTree>
    <p:extLst>
      <p:ext uri="{BB962C8B-B14F-4D97-AF65-F5344CB8AC3E}">
        <p14:creationId xmlns:p14="http://schemas.microsoft.com/office/powerpoint/2010/main" val="24810256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smtClean="0"/>
              <a:t>Og så er der nogle konjunktiver der bruges i faste vendinger til at udtrykke ønsker:</a:t>
            </a:r>
          </a:p>
          <a:p>
            <a:r>
              <a:rPr lang="da-DK" dirty="0" smtClean="0"/>
              <a:t>Long live Andreas</a:t>
            </a:r>
          </a:p>
          <a:p>
            <a:r>
              <a:rPr lang="da-DK" dirty="0" smtClean="0"/>
              <a:t>God save the </a:t>
            </a:r>
            <a:r>
              <a:rPr lang="da-DK" dirty="0" err="1" smtClean="0"/>
              <a:t>king</a:t>
            </a:r>
            <a:endParaRPr lang="da-DK" dirty="0" smtClean="0"/>
          </a:p>
          <a:p>
            <a:r>
              <a:rPr lang="da-DK" dirty="0" err="1" smtClean="0"/>
              <a:t>Heaven</a:t>
            </a:r>
            <a:r>
              <a:rPr lang="da-DK" dirty="0" smtClean="0"/>
              <a:t> </a:t>
            </a:r>
            <a:r>
              <a:rPr lang="da-DK" dirty="0" err="1" smtClean="0"/>
              <a:t>forbid</a:t>
            </a:r>
            <a:r>
              <a:rPr lang="da-DK" dirty="0" smtClean="0"/>
              <a:t> </a:t>
            </a:r>
            <a:r>
              <a:rPr lang="da-DK" dirty="0" err="1" smtClean="0"/>
              <a:t>that</a:t>
            </a:r>
            <a:r>
              <a:rPr lang="da-DK" dirty="0" smtClean="0"/>
              <a:t> </a:t>
            </a:r>
            <a:r>
              <a:rPr lang="da-DK" dirty="0" err="1" smtClean="0"/>
              <a:t>you</a:t>
            </a:r>
            <a:r>
              <a:rPr lang="da-DK" dirty="0" smtClean="0"/>
              <a:t> beat </a:t>
            </a:r>
            <a:r>
              <a:rPr lang="da-DK" dirty="0" err="1" smtClean="0"/>
              <a:t>me</a:t>
            </a:r>
            <a:r>
              <a:rPr lang="da-DK" dirty="0" smtClean="0"/>
              <a:t> </a:t>
            </a:r>
            <a:endParaRPr lang="da-DK" dirty="0"/>
          </a:p>
        </p:txBody>
      </p:sp>
    </p:spTree>
    <p:extLst>
      <p:ext uri="{BB962C8B-B14F-4D97-AF65-F5344CB8AC3E}">
        <p14:creationId xmlns:p14="http://schemas.microsoft.com/office/powerpoint/2010/main" val="17338817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smtClean="0"/>
              <a:t>Og så er der mange flere, som vi kan tage, hvis det bliver aktuelt, fx</a:t>
            </a:r>
          </a:p>
          <a:p>
            <a:r>
              <a:rPr lang="da-DK" dirty="0" smtClean="0"/>
              <a:t>I </a:t>
            </a:r>
            <a:r>
              <a:rPr lang="da-DK" dirty="0" err="1" smtClean="0"/>
              <a:t>demand</a:t>
            </a:r>
            <a:r>
              <a:rPr lang="da-DK" dirty="0" smtClean="0"/>
              <a:t>/suggest </a:t>
            </a:r>
            <a:r>
              <a:rPr lang="da-DK" dirty="0" err="1" smtClean="0"/>
              <a:t>that</a:t>
            </a:r>
            <a:r>
              <a:rPr lang="da-DK" dirty="0"/>
              <a:t> </a:t>
            </a:r>
            <a:r>
              <a:rPr lang="da-DK" dirty="0" smtClean="0"/>
              <a:t>Børge </a:t>
            </a:r>
            <a:r>
              <a:rPr lang="da-DK" dirty="0" err="1" smtClean="0"/>
              <a:t>hand</a:t>
            </a:r>
            <a:r>
              <a:rPr lang="da-DK" dirty="0" smtClean="0"/>
              <a:t> in his essay </a:t>
            </a:r>
            <a:r>
              <a:rPr lang="da-DK" dirty="0" err="1" smtClean="0"/>
              <a:t>this</a:t>
            </a:r>
            <a:r>
              <a:rPr lang="da-DK" dirty="0" smtClean="0"/>
              <a:t> </a:t>
            </a:r>
            <a:r>
              <a:rPr lang="da-DK" dirty="0" err="1" smtClean="0"/>
              <a:t>minute</a:t>
            </a:r>
            <a:endParaRPr lang="da-DK" dirty="0" smtClean="0"/>
          </a:p>
        </p:txBody>
      </p:sp>
    </p:spTree>
    <p:extLst>
      <p:ext uri="{BB962C8B-B14F-4D97-AF65-F5344CB8AC3E}">
        <p14:creationId xmlns:p14="http://schemas.microsoft.com/office/powerpoint/2010/main" val="22186261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2788" y="458389"/>
            <a:ext cx="7716837" cy="1447800"/>
          </a:xfrm>
        </p:spPr>
        <p:txBody>
          <a:bodyPr/>
          <a:lstStyle/>
          <a:p>
            <a:r>
              <a:rPr lang="en-GB" sz="3600" dirty="0" smtClean="0"/>
              <a:t>Before Modernism </a:t>
            </a:r>
            <a:r>
              <a:rPr lang="da-DK" sz="3600" dirty="0" smtClean="0"/>
              <a:t>(19</a:t>
            </a:r>
            <a:r>
              <a:rPr lang="da-DK" sz="3600" baseline="30000" dirty="0" smtClean="0"/>
              <a:t>th</a:t>
            </a:r>
            <a:r>
              <a:rPr lang="da-DK" sz="3600" dirty="0" smtClean="0"/>
              <a:t> </a:t>
            </a:r>
            <a:r>
              <a:rPr lang="da-DK" sz="3600" dirty="0" err="1" smtClean="0"/>
              <a:t>century</a:t>
            </a:r>
            <a:r>
              <a:rPr lang="da-DK" sz="3600" dirty="0" smtClean="0"/>
              <a:t>)</a:t>
            </a:r>
            <a:endParaRPr lang="da-DK" sz="3600" dirty="0"/>
          </a:p>
        </p:txBody>
      </p:sp>
      <p:sp>
        <p:nvSpPr>
          <p:cNvPr id="3" name="Pladsholder til indhold 2"/>
          <p:cNvSpPr>
            <a:spLocks noGrp="1"/>
          </p:cNvSpPr>
          <p:nvPr>
            <p:ph idx="1"/>
          </p:nvPr>
        </p:nvSpPr>
        <p:spPr>
          <a:xfrm>
            <a:off x="712788" y="1906189"/>
            <a:ext cx="7716838" cy="3388658"/>
          </a:xfrm>
        </p:spPr>
        <p:txBody>
          <a:bodyPr>
            <a:normAutofit fontScale="85000" lnSpcReduction="20000"/>
          </a:bodyPr>
          <a:lstStyle/>
          <a:p>
            <a:r>
              <a:rPr lang="en-GB" dirty="0" smtClean="0">
                <a:effectLst/>
              </a:rPr>
              <a:t>E.g. genres </a:t>
            </a:r>
            <a:r>
              <a:rPr lang="en-GB" dirty="0">
                <a:effectLst/>
              </a:rPr>
              <a:t>of </a:t>
            </a:r>
            <a:r>
              <a:rPr lang="en-GB" dirty="0" smtClean="0">
                <a:effectLst/>
              </a:rPr>
              <a:t>Realism, Naturalism, romanticism</a:t>
            </a:r>
          </a:p>
          <a:p>
            <a:r>
              <a:rPr lang="en-GB" dirty="0">
                <a:effectLst/>
              </a:rPr>
              <a:t>began in the 1850s and sought to </a:t>
            </a:r>
            <a:r>
              <a:rPr lang="da-DK" dirty="0" err="1">
                <a:effectLst/>
              </a:rPr>
              <a:t>describe</a:t>
            </a:r>
            <a:r>
              <a:rPr lang="da-DK" dirty="0">
                <a:effectLst/>
              </a:rPr>
              <a:t> </a:t>
            </a:r>
            <a:r>
              <a:rPr lang="da-DK" dirty="0" err="1">
                <a:effectLst/>
              </a:rPr>
              <a:t>subjects</a:t>
            </a:r>
            <a:r>
              <a:rPr lang="da-DK" dirty="0">
                <a:effectLst/>
              </a:rPr>
              <a:t> as </a:t>
            </a:r>
            <a:r>
              <a:rPr lang="da-DK" dirty="0" err="1">
                <a:effectLst/>
              </a:rPr>
              <a:t>they</a:t>
            </a:r>
            <a:r>
              <a:rPr lang="da-DK" dirty="0">
                <a:effectLst/>
              </a:rPr>
              <a:t> </a:t>
            </a:r>
            <a:r>
              <a:rPr lang="da-DK" dirty="0" err="1">
                <a:effectLst/>
              </a:rPr>
              <a:t>really</a:t>
            </a:r>
            <a:r>
              <a:rPr lang="da-DK" dirty="0">
                <a:effectLst/>
              </a:rPr>
              <a:t> </a:t>
            </a:r>
            <a:r>
              <a:rPr lang="da-DK" dirty="0" err="1">
                <a:effectLst/>
              </a:rPr>
              <a:t>are</a:t>
            </a:r>
            <a:r>
              <a:rPr lang="da-DK" dirty="0">
                <a:effectLst/>
              </a:rPr>
              <a:t> </a:t>
            </a:r>
            <a:r>
              <a:rPr lang="da-DK" dirty="0" smtClean="0">
                <a:effectLst/>
              </a:rPr>
              <a:t> - in an </a:t>
            </a:r>
            <a:r>
              <a:rPr lang="da-DK" dirty="0" err="1" smtClean="0">
                <a:effectLst/>
              </a:rPr>
              <a:t>objective</a:t>
            </a:r>
            <a:r>
              <a:rPr lang="da-DK" dirty="0" smtClean="0">
                <a:effectLst/>
              </a:rPr>
              <a:t> </a:t>
            </a:r>
            <a:r>
              <a:rPr lang="da-DK" dirty="0" err="1" smtClean="0">
                <a:effectLst/>
              </a:rPr>
              <a:t>fashion</a:t>
            </a:r>
            <a:endParaRPr lang="da-DK" dirty="0" smtClean="0">
              <a:effectLst/>
            </a:endParaRPr>
          </a:p>
          <a:p>
            <a:r>
              <a:rPr lang="da-DK" dirty="0"/>
              <a:t>Positive approach to human </a:t>
            </a:r>
            <a:r>
              <a:rPr lang="da-DK" dirty="0" err="1"/>
              <a:t>beings</a:t>
            </a:r>
            <a:r>
              <a:rPr lang="da-DK" dirty="0"/>
              <a:t> and a </a:t>
            </a:r>
            <a:r>
              <a:rPr lang="da-DK" dirty="0" err="1"/>
              <a:t>constant</a:t>
            </a:r>
            <a:r>
              <a:rPr lang="da-DK" dirty="0"/>
              <a:t> positive </a:t>
            </a:r>
            <a:r>
              <a:rPr lang="da-DK" dirty="0" err="1"/>
              <a:t>development</a:t>
            </a:r>
            <a:r>
              <a:rPr lang="da-DK" dirty="0"/>
              <a:t> in the </a:t>
            </a:r>
            <a:r>
              <a:rPr lang="da-DK" dirty="0" err="1"/>
              <a:t>world</a:t>
            </a:r>
            <a:endParaRPr lang="da-DK" dirty="0"/>
          </a:p>
          <a:p>
            <a:r>
              <a:rPr lang="da-DK" dirty="0" err="1"/>
              <a:t>There’s</a:t>
            </a:r>
            <a:r>
              <a:rPr lang="da-DK" dirty="0"/>
              <a:t> </a:t>
            </a:r>
            <a:r>
              <a:rPr lang="da-DK" dirty="0" err="1"/>
              <a:t>sensibility</a:t>
            </a:r>
            <a:r>
              <a:rPr lang="da-DK" dirty="0"/>
              <a:t> and </a:t>
            </a:r>
            <a:r>
              <a:rPr lang="da-DK" dirty="0" err="1"/>
              <a:t>meaning</a:t>
            </a:r>
            <a:r>
              <a:rPr lang="da-DK" dirty="0"/>
              <a:t> in the </a:t>
            </a:r>
            <a:r>
              <a:rPr lang="da-DK" dirty="0" err="1" smtClean="0"/>
              <a:t>world</a:t>
            </a:r>
            <a:r>
              <a:rPr lang="da-DK" dirty="0" smtClean="0"/>
              <a:t>, God or just </a:t>
            </a:r>
            <a:r>
              <a:rPr lang="da-DK" dirty="0" err="1" smtClean="0"/>
              <a:t>laws</a:t>
            </a:r>
            <a:r>
              <a:rPr lang="da-DK" dirty="0" smtClean="0"/>
              <a:t> of nature </a:t>
            </a:r>
            <a:r>
              <a:rPr lang="da-DK" dirty="0" smtClean="0">
                <a:sym typeface="Wingdings"/>
              </a:rPr>
              <a:t> </a:t>
            </a:r>
            <a:r>
              <a:rPr lang="da-DK" dirty="0" err="1" smtClean="0">
                <a:sym typeface="Wingdings"/>
              </a:rPr>
              <a:t>There’s</a:t>
            </a:r>
            <a:r>
              <a:rPr lang="da-DK" dirty="0" smtClean="0">
                <a:sym typeface="Wingdings"/>
              </a:rPr>
              <a:t> a purpose to </a:t>
            </a:r>
            <a:r>
              <a:rPr lang="da-DK" dirty="0" err="1" smtClean="0">
                <a:sym typeface="Wingdings"/>
              </a:rPr>
              <a:t>life</a:t>
            </a:r>
            <a:r>
              <a:rPr lang="da-DK" dirty="0" smtClean="0">
                <a:sym typeface="Wingdings"/>
              </a:rPr>
              <a:t>  BIG YES-HAT</a:t>
            </a:r>
            <a:endParaRPr lang="da-DK" dirty="0" smtClean="0"/>
          </a:p>
          <a:p>
            <a:r>
              <a:rPr lang="da-DK" dirty="0" smtClean="0"/>
              <a:t>Harmony - positive </a:t>
            </a:r>
            <a:r>
              <a:rPr lang="da-DK" dirty="0" err="1" smtClean="0"/>
              <a:t>outlook</a:t>
            </a:r>
            <a:endParaRPr lang="da-DK" dirty="0"/>
          </a:p>
          <a:p>
            <a:endParaRPr lang="en-GB" dirty="0" smtClean="0">
              <a:effectLst/>
            </a:endParaRPr>
          </a:p>
        </p:txBody>
      </p:sp>
      <p:pic>
        <p:nvPicPr>
          <p:cNvPr id="4" name="Billede 3"/>
          <p:cNvPicPr/>
          <p:nvPr/>
        </p:nvPicPr>
        <p:blipFill>
          <a:blip r:embed="rId2">
            <a:extLst>
              <a:ext uri="{28A0092B-C50C-407E-A947-70E740481C1C}">
                <a14:useLocalDpi xmlns:a14="http://schemas.microsoft.com/office/drawing/2010/main" val="0"/>
              </a:ext>
            </a:extLst>
          </a:blip>
          <a:srcRect/>
          <a:stretch>
            <a:fillRect/>
          </a:stretch>
        </p:blipFill>
        <p:spPr bwMode="auto">
          <a:xfrm>
            <a:off x="5996572" y="4653453"/>
            <a:ext cx="2066417" cy="1469698"/>
          </a:xfrm>
          <a:prstGeom prst="rect">
            <a:avLst/>
          </a:prstGeom>
          <a:noFill/>
          <a:ln>
            <a:noFill/>
          </a:ln>
        </p:spPr>
      </p:pic>
    </p:spTree>
    <p:extLst>
      <p:ext uri="{BB962C8B-B14F-4D97-AF65-F5344CB8AC3E}">
        <p14:creationId xmlns:p14="http://schemas.microsoft.com/office/powerpoint/2010/main" val="19318570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2788" y="315699"/>
            <a:ext cx="7716837" cy="1447800"/>
          </a:xfrm>
        </p:spPr>
        <p:txBody>
          <a:bodyPr/>
          <a:lstStyle/>
          <a:p>
            <a:r>
              <a:rPr lang="en-GB" b="1" dirty="0"/>
              <a:t>Build-up to modernism</a:t>
            </a:r>
            <a:r>
              <a:rPr lang="da-DK" dirty="0"/>
              <a:t> </a:t>
            </a:r>
            <a:r>
              <a:rPr lang="en-GB" dirty="0"/>
              <a:t>symbolism (1857-1900): </a:t>
            </a:r>
            <a:endParaRPr lang="da-DK" dirty="0"/>
          </a:p>
        </p:txBody>
      </p:sp>
      <p:sp>
        <p:nvSpPr>
          <p:cNvPr id="3" name="Pladsholder til indhold 2"/>
          <p:cNvSpPr>
            <a:spLocks noGrp="1"/>
          </p:cNvSpPr>
          <p:nvPr>
            <p:ph idx="1"/>
          </p:nvPr>
        </p:nvSpPr>
        <p:spPr>
          <a:xfrm>
            <a:off x="712787" y="2092986"/>
            <a:ext cx="7716838" cy="3388658"/>
          </a:xfrm>
        </p:spPr>
        <p:txBody>
          <a:bodyPr/>
          <a:lstStyle/>
          <a:p>
            <a:r>
              <a:rPr lang="en-GB" dirty="0" smtClean="0">
                <a:effectLst/>
              </a:rPr>
              <a:t>Language inadequate </a:t>
            </a:r>
            <a:r>
              <a:rPr lang="en-GB" dirty="0">
                <a:effectLst/>
              </a:rPr>
              <a:t>at presenting </a:t>
            </a:r>
            <a:r>
              <a:rPr lang="en-GB" dirty="0" smtClean="0">
                <a:effectLst/>
              </a:rPr>
              <a:t>reality</a:t>
            </a:r>
          </a:p>
          <a:p>
            <a:r>
              <a:rPr lang="en-GB" dirty="0" smtClean="0">
                <a:effectLst/>
              </a:rPr>
              <a:t>Symbols </a:t>
            </a:r>
            <a:r>
              <a:rPr lang="en-GB" dirty="0">
                <a:effectLst/>
              </a:rPr>
              <a:t>should be </a:t>
            </a:r>
            <a:r>
              <a:rPr lang="en-GB" dirty="0" smtClean="0">
                <a:effectLst/>
              </a:rPr>
              <a:t>used </a:t>
            </a:r>
            <a:r>
              <a:rPr lang="en-GB" dirty="0" smtClean="0">
                <a:effectLst/>
              </a:rPr>
              <a:t>instead</a:t>
            </a:r>
            <a:endParaRPr lang="en-GB" dirty="0" smtClean="0">
              <a:effectLst/>
            </a:endParaRPr>
          </a:p>
          <a:p>
            <a:r>
              <a:rPr lang="en-GB" dirty="0" smtClean="0">
                <a:effectLst/>
              </a:rPr>
              <a:t>Themes: the questioning of authority </a:t>
            </a:r>
            <a:r>
              <a:rPr lang="en-GB" dirty="0">
                <a:effectLst/>
              </a:rPr>
              <a:t>(e.g. God), primal lust, darkness, death, life as an artist, urban life, vampires, blood </a:t>
            </a:r>
            <a:endParaRPr lang="en-GB" dirty="0" smtClean="0">
              <a:effectLst/>
            </a:endParaRPr>
          </a:p>
          <a:p>
            <a:endParaRPr lang="da-DK" dirty="0"/>
          </a:p>
        </p:txBody>
      </p:sp>
      <p:pic>
        <p:nvPicPr>
          <p:cNvPr id="5" name="Billede 4"/>
          <p:cNvPicPr/>
          <p:nvPr/>
        </p:nvPicPr>
        <p:blipFill>
          <a:blip r:embed="rId2">
            <a:extLst>
              <a:ext uri="{28A0092B-C50C-407E-A947-70E740481C1C}">
                <a14:useLocalDpi xmlns:a14="http://schemas.microsoft.com/office/drawing/2010/main" val="0"/>
              </a:ext>
            </a:extLst>
          </a:blip>
          <a:srcRect/>
          <a:stretch>
            <a:fillRect/>
          </a:stretch>
        </p:blipFill>
        <p:spPr bwMode="auto">
          <a:xfrm>
            <a:off x="4391025" y="4686028"/>
            <a:ext cx="4038600" cy="2019300"/>
          </a:xfrm>
          <a:prstGeom prst="rect">
            <a:avLst/>
          </a:prstGeom>
          <a:noFill/>
          <a:ln>
            <a:noFill/>
          </a:ln>
        </p:spPr>
      </p:pic>
    </p:spTree>
    <p:extLst>
      <p:ext uri="{BB962C8B-B14F-4D97-AF65-F5344CB8AC3E}">
        <p14:creationId xmlns:p14="http://schemas.microsoft.com/office/powerpoint/2010/main" val="7799820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Build-up to </a:t>
            </a:r>
            <a:r>
              <a:rPr lang="en-GB" b="1" dirty="0" smtClean="0"/>
              <a:t>modernism </a:t>
            </a:r>
            <a:r>
              <a:rPr lang="en-GB" dirty="0"/>
              <a:t>Freud (1856-1939)</a:t>
            </a:r>
            <a:endParaRPr lang="da-DK" dirty="0"/>
          </a:p>
        </p:txBody>
      </p:sp>
      <p:sp>
        <p:nvSpPr>
          <p:cNvPr id="3" name="Pladsholder til indhold 2"/>
          <p:cNvSpPr>
            <a:spLocks noGrp="1"/>
          </p:cNvSpPr>
          <p:nvPr>
            <p:ph idx="1"/>
          </p:nvPr>
        </p:nvSpPr>
        <p:spPr/>
        <p:txBody>
          <a:bodyPr/>
          <a:lstStyle/>
          <a:p>
            <a:r>
              <a:rPr lang="en-GB" dirty="0" smtClean="0">
                <a:effectLst/>
              </a:rPr>
              <a:t>introduces </a:t>
            </a:r>
            <a:r>
              <a:rPr lang="en-GB" dirty="0">
                <a:effectLst/>
              </a:rPr>
              <a:t>psychoanalysis which makes the subconscious mind and primal lust important topics</a:t>
            </a:r>
            <a:r>
              <a:rPr lang="en-GB" dirty="0" smtClean="0">
                <a:effectLst/>
              </a:rPr>
              <a:t>.</a:t>
            </a:r>
          </a:p>
          <a:p>
            <a:endParaRPr lang="da-DK" dirty="0">
              <a:effectLst/>
            </a:endParaRPr>
          </a:p>
          <a:p>
            <a:endParaRPr lang="da-DK" dirty="0"/>
          </a:p>
        </p:txBody>
      </p:sp>
      <p:pic>
        <p:nvPicPr>
          <p:cNvPr id="4" name="Billede 3"/>
          <p:cNvPicPr/>
          <p:nvPr/>
        </p:nvPicPr>
        <p:blipFill>
          <a:blip r:embed="rId2">
            <a:extLst>
              <a:ext uri="{28A0092B-C50C-407E-A947-70E740481C1C}">
                <a14:useLocalDpi xmlns:a14="http://schemas.microsoft.com/office/drawing/2010/main" val="0"/>
              </a:ext>
            </a:extLst>
          </a:blip>
          <a:srcRect/>
          <a:stretch>
            <a:fillRect/>
          </a:stretch>
        </p:blipFill>
        <p:spPr bwMode="auto">
          <a:xfrm>
            <a:off x="4433068" y="4239421"/>
            <a:ext cx="1676400" cy="2032000"/>
          </a:xfrm>
          <a:prstGeom prst="rect">
            <a:avLst/>
          </a:prstGeom>
          <a:noFill/>
          <a:ln>
            <a:noFill/>
          </a:ln>
        </p:spPr>
      </p:pic>
    </p:spTree>
    <p:extLst>
      <p:ext uri="{BB962C8B-B14F-4D97-AF65-F5344CB8AC3E}">
        <p14:creationId xmlns:p14="http://schemas.microsoft.com/office/powerpoint/2010/main" val="10494449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Build-up to </a:t>
            </a:r>
            <a:r>
              <a:rPr lang="en-GB" b="1" dirty="0" smtClean="0"/>
              <a:t>modernism </a:t>
            </a:r>
            <a:r>
              <a:rPr lang="en-GB" dirty="0"/>
              <a:t>Nietzsche (1844-1900)</a:t>
            </a:r>
            <a:endParaRPr lang="da-DK" dirty="0"/>
          </a:p>
        </p:txBody>
      </p:sp>
      <p:sp>
        <p:nvSpPr>
          <p:cNvPr id="3" name="Pladsholder til indhold 2"/>
          <p:cNvSpPr>
            <a:spLocks noGrp="1"/>
          </p:cNvSpPr>
          <p:nvPr>
            <p:ph idx="1"/>
          </p:nvPr>
        </p:nvSpPr>
        <p:spPr/>
        <p:txBody>
          <a:bodyPr/>
          <a:lstStyle/>
          <a:p>
            <a:r>
              <a:rPr lang="en-GB" dirty="0" smtClean="0">
                <a:effectLst/>
              </a:rPr>
              <a:t>argues </a:t>
            </a:r>
            <a:r>
              <a:rPr lang="en-GB" dirty="0">
                <a:effectLst/>
              </a:rPr>
              <a:t>that man has killed God </a:t>
            </a:r>
            <a:r>
              <a:rPr lang="da-DK" dirty="0">
                <a:effectLst/>
                <a:sym typeface="Wingdings"/>
              </a:rPr>
              <a:t></a:t>
            </a:r>
            <a:r>
              <a:rPr lang="en-GB" dirty="0">
                <a:effectLst/>
              </a:rPr>
              <a:t> there’s no longer any absolute meaning in life when God is gone. Religion is no longer a refuge because it is hollow</a:t>
            </a:r>
            <a:r>
              <a:rPr lang="en-GB" dirty="0" smtClean="0">
                <a:effectLst/>
              </a:rPr>
              <a:t>.</a:t>
            </a:r>
          </a:p>
          <a:p>
            <a:endParaRPr lang="en-GB" dirty="0" smtClean="0">
              <a:effectLst/>
            </a:endParaRPr>
          </a:p>
          <a:p>
            <a:endParaRPr lang="da-DK" dirty="0">
              <a:effectLst/>
            </a:endParaRPr>
          </a:p>
          <a:p>
            <a:endParaRPr lang="da-DK" dirty="0"/>
          </a:p>
        </p:txBody>
      </p:sp>
      <p:pic>
        <p:nvPicPr>
          <p:cNvPr id="4" name="Billede 3"/>
          <p:cNvPicPr/>
          <p:nvPr/>
        </p:nvPicPr>
        <p:blipFill>
          <a:blip r:embed="rId2">
            <a:extLst>
              <a:ext uri="{28A0092B-C50C-407E-A947-70E740481C1C}">
                <a14:useLocalDpi xmlns:a14="http://schemas.microsoft.com/office/drawing/2010/main" val="0"/>
              </a:ext>
            </a:extLst>
          </a:blip>
          <a:srcRect/>
          <a:stretch>
            <a:fillRect/>
          </a:stretch>
        </p:blipFill>
        <p:spPr bwMode="auto">
          <a:xfrm>
            <a:off x="4126028" y="4470400"/>
            <a:ext cx="3403600" cy="2387600"/>
          </a:xfrm>
          <a:prstGeom prst="rect">
            <a:avLst/>
          </a:prstGeom>
          <a:noFill/>
          <a:ln>
            <a:noFill/>
          </a:ln>
        </p:spPr>
      </p:pic>
    </p:spTree>
    <p:extLst>
      <p:ext uri="{BB962C8B-B14F-4D97-AF65-F5344CB8AC3E}">
        <p14:creationId xmlns:p14="http://schemas.microsoft.com/office/powerpoint/2010/main" val="25735466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6954" y="458389"/>
            <a:ext cx="7716837" cy="1447800"/>
          </a:xfrm>
        </p:spPr>
        <p:txBody>
          <a:bodyPr/>
          <a:lstStyle/>
          <a:p>
            <a:r>
              <a:rPr lang="en-GB" b="1" dirty="0"/>
              <a:t>Build-up to modernism </a:t>
            </a:r>
            <a:endParaRPr lang="da-DK" dirty="0"/>
          </a:p>
        </p:txBody>
      </p:sp>
      <p:sp>
        <p:nvSpPr>
          <p:cNvPr id="3" name="Pladsholder til indhold 2"/>
          <p:cNvSpPr>
            <a:spLocks noGrp="1"/>
          </p:cNvSpPr>
          <p:nvPr>
            <p:ph idx="1"/>
          </p:nvPr>
        </p:nvSpPr>
        <p:spPr>
          <a:xfrm>
            <a:off x="712788" y="1799284"/>
            <a:ext cx="7716838" cy="5058716"/>
          </a:xfrm>
        </p:spPr>
        <p:txBody>
          <a:bodyPr>
            <a:normAutofit/>
          </a:bodyPr>
          <a:lstStyle/>
          <a:p>
            <a:r>
              <a:rPr lang="en-GB" dirty="0">
                <a:effectLst/>
              </a:rPr>
              <a:t>Industrialization/urbanization ( 1</a:t>
            </a:r>
            <a:r>
              <a:rPr lang="en-GB" baseline="30000" dirty="0">
                <a:effectLst/>
              </a:rPr>
              <a:t>st</a:t>
            </a:r>
            <a:r>
              <a:rPr lang="en-GB" dirty="0">
                <a:effectLst/>
              </a:rPr>
              <a:t> stage:1750-1850):  </a:t>
            </a:r>
            <a:r>
              <a:rPr lang="en-GB" dirty="0" smtClean="0">
                <a:effectLst/>
              </a:rPr>
              <a:t>fragments </a:t>
            </a:r>
            <a:r>
              <a:rPr lang="en-GB" dirty="0">
                <a:effectLst/>
              </a:rPr>
              <a:t>the world and causes a breakdown </a:t>
            </a:r>
            <a:r>
              <a:rPr lang="en-GB" dirty="0" smtClean="0">
                <a:effectLst/>
              </a:rPr>
              <a:t>in </a:t>
            </a:r>
            <a:r>
              <a:rPr lang="en-GB" dirty="0">
                <a:effectLst/>
              </a:rPr>
              <a:t>traditional society/values</a:t>
            </a:r>
            <a:r>
              <a:rPr lang="en-GB" dirty="0" smtClean="0">
                <a:effectLst/>
              </a:rPr>
              <a:t>.</a:t>
            </a:r>
          </a:p>
          <a:p>
            <a:endParaRPr lang="en-GB" dirty="0">
              <a:effectLst/>
            </a:endParaRPr>
          </a:p>
          <a:p>
            <a:pPr lvl="3"/>
            <a:endParaRPr lang="en-GB" dirty="0" smtClean="0">
              <a:effectLst/>
            </a:endParaRPr>
          </a:p>
          <a:p>
            <a:pPr lvl="6"/>
            <a:r>
              <a:rPr lang="en-GB" dirty="0" smtClean="0">
                <a:effectLst/>
              </a:rPr>
              <a:t>                     </a:t>
            </a:r>
            <a:r>
              <a:rPr lang="en-GB" dirty="0" smtClean="0">
                <a:effectLst/>
                <a:sym typeface="Wingdings"/>
              </a:rPr>
              <a:t>   </a:t>
            </a:r>
            <a:endParaRPr lang="en-GB" dirty="0" smtClean="0">
              <a:effectLst/>
            </a:endParaRPr>
          </a:p>
          <a:p>
            <a:endParaRPr lang="en-GB" dirty="0">
              <a:effectLst/>
            </a:endParaRPr>
          </a:p>
          <a:p>
            <a:pPr marL="0" indent="0">
              <a:buNone/>
            </a:pPr>
            <a:endParaRPr lang="en-GB" dirty="0" smtClean="0">
              <a:effectLst/>
            </a:endParaRPr>
          </a:p>
          <a:p>
            <a:r>
              <a:rPr lang="en-GB" dirty="0" smtClean="0">
                <a:effectLst/>
              </a:rPr>
              <a:t>Einstein’s </a:t>
            </a:r>
            <a:r>
              <a:rPr lang="en-GB" dirty="0">
                <a:effectLst/>
              </a:rPr>
              <a:t>uncertainty principle (1905): 	shows that the world is unstable</a:t>
            </a:r>
            <a:endParaRPr lang="da-DK" dirty="0">
              <a:effectLst/>
            </a:endParaRPr>
          </a:p>
          <a:p>
            <a:endParaRPr lang="da-DK" dirty="0">
              <a:effectLst/>
            </a:endParaRPr>
          </a:p>
          <a:p>
            <a:endParaRPr lang="da-DK" dirty="0"/>
          </a:p>
        </p:txBody>
      </p:sp>
      <p:pic>
        <p:nvPicPr>
          <p:cNvPr id="4" name="Billede 3"/>
          <p:cNvPicPr/>
          <p:nvPr/>
        </p:nvPicPr>
        <p:blipFill>
          <a:blip r:embed="rId2">
            <a:extLst>
              <a:ext uri="{28A0092B-C50C-407E-A947-70E740481C1C}">
                <a14:useLocalDpi xmlns:a14="http://schemas.microsoft.com/office/drawing/2010/main" val="0"/>
              </a:ext>
            </a:extLst>
          </a:blip>
          <a:srcRect/>
          <a:stretch>
            <a:fillRect/>
          </a:stretch>
        </p:blipFill>
        <p:spPr bwMode="auto">
          <a:xfrm>
            <a:off x="1079500" y="3265774"/>
            <a:ext cx="2802151" cy="2027996"/>
          </a:xfrm>
          <a:prstGeom prst="rect">
            <a:avLst/>
          </a:prstGeom>
          <a:noFill/>
          <a:ln>
            <a:noFill/>
          </a:ln>
        </p:spPr>
      </p:pic>
      <p:pic>
        <p:nvPicPr>
          <p:cNvPr id="5" name="Billede 4"/>
          <p:cNvPicPr/>
          <p:nvPr/>
        </p:nvPicPr>
        <p:blipFill>
          <a:blip r:embed="rId3">
            <a:extLst>
              <a:ext uri="{28A0092B-C50C-407E-A947-70E740481C1C}">
                <a14:useLocalDpi xmlns:a14="http://schemas.microsoft.com/office/drawing/2010/main" val="0"/>
              </a:ext>
            </a:extLst>
          </a:blip>
          <a:srcRect/>
          <a:stretch>
            <a:fillRect/>
          </a:stretch>
        </p:blipFill>
        <p:spPr bwMode="auto">
          <a:xfrm>
            <a:off x="4953734" y="3265774"/>
            <a:ext cx="2838111" cy="1917056"/>
          </a:xfrm>
          <a:prstGeom prst="rect">
            <a:avLst/>
          </a:prstGeom>
          <a:noFill/>
          <a:ln>
            <a:noFill/>
          </a:ln>
        </p:spPr>
      </p:pic>
    </p:spTree>
    <p:extLst>
      <p:ext uri="{BB962C8B-B14F-4D97-AF65-F5344CB8AC3E}">
        <p14:creationId xmlns:p14="http://schemas.microsoft.com/office/powerpoint/2010/main" val="14025258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Build-up to modernism </a:t>
            </a:r>
            <a:r>
              <a:rPr lang="da-DK" dirty="0" smtClean="0"/>
              <a:t>WW1 </a:t>
            </a:r>
            <a:r>
              <a:rPr lang="en-GB" dirty="0"/>
              <a:t>(1914-</a:t>
            </a:r>
            <a:r>
              <a:rPr lang="en-GB" dirty="0" smtClean="0"/>
              <a:t>1918</a:t>
            </a:r>
            <a:r>
              <a:rPr lang="da-DK" dirty="0" smtClean="0"/>
              <a:t>)</a:t>
            </a:r>
            <a:endParaRPr lang="da-DK" dirty="0"/>
          </a:p>
        </p:txBody>
      </p:sp>
      <p:sp>
        <p:nvSpPr>
          <p:cNvPr id="3" name="Pladsholder til indhold 2"/>
          <p:cNvSpPr>
            <a:spLocks noGrp="1"/>
          </p:cNvSpPr>
          <p:nvPr>
            <p:ph idx="1"/>
          </p:nvPr>
        </p:nvSpPr>
        <p:spPr/>
        <p:txBody>
          <a:bodyPr>
            <a:normAutofit/>
          </a:bodyPr>
          <a:lstStyle/>
          <a:p>
            <a:r>
              <a:rPr lang="da-DK" dirty="0" smtClean="0"/>
              <a:t>16 million </a:t>
            </a:r>
            <a:r>
              <a:rPr lang="da-DK" dirty="0" err="1" smtClean="0"/>
              <a:t>dead</a:t>
            </a:r>
            <a:r>
              <a:rPr lang="da-DK" dirty="0" smtClean="0"/>
              <a:t> and 21+ </a:t>
            </a:r>
            <a:r>
              <a:rPr lang="da-DK" dirty="0" err="1" smtClean="0"/>
              <a:t>wounded</a:t>
            </a:r>
            <a:endParaRPr lang="da-DK" dirty="0" smtClean="0"/>
          </a:p>
          <a:p>
            <a:r>
              <a:rPr lang="da-DK" dirty="0" err="1" smtClean="0"/>
              <a:t>War</a:t>
            </a:r>
            <a:r>
              <a:rPr lang="da-DK" dirty="0" smtClean="0"/>
              <a:t> in the </a:t>
            </a:r>
            <a:r>
              <a:rPr lang="da-DK" dirty="0" err="1" smtClean="0"/>
              <a:t>trenches</a:t>
            </a:r>
            <a:r>
              <a:rPr lang="da-DK" dirty="0" smtClean="0"/>
              <a:t> - People </a:t>
            </a:r>
            <a:r>
              <a:rPr lang="da-DK" dirty="0"/>
              <a:t>in </a:t>
            </a:r>
            <a:r>
              <a:rPr lang="da-DK" dirty="0" err="1" smtClean="0"/>
              <a:t>despair</a:t>
            </a:r>
            <a:endParaRPr lang="da-DK" dirty="0" smtClean="0"/>
          </a:p>
          <a:p>
            <a:pPr marL="0" indent="0">
              <a:buNone/>
            </a:pPr>
            <a:endParaRPr lang="da-DK" dirty="0"/>
          </a:p>
        </p:txBody>
      </p:sp>
      <p:pic>
        <p:nvPicPr>
          <p:cNvPr id="4" name="Pladsholder til indhold 3"/>
          <p:cNvPicPr>
            <a:picLocks noChangeAspect="1"/>
          </p:cNvPicPr>
          <p:nvPr/>
        </p:nvPicPr>
        <p:blipFill>
          <a:blip r:embed="rId2"/>
          <a:srcRect t="16879" b="16879"/>
          <a:stretch>
            <a:fillRect/>
          </a:stretch>
        </p:blipFill>
        <p:spPr>
          <a:xfrm>
            <a:off x="1441349" y="4294938"/>
            <a:ext cx="5836747" cy="2563062"/>
          </a:xfrm>
          <a:prstGeom prst="rect">
            <a:avLst/>
          </a:prstGeom>
        </p:spPr>
      </p:pic>
    </p:spTree>
    <p:extLst>
      <p:ext uri="{BB962C8B-B14F-4D97-AF65-F5344CB8AC3E}">
        <p14:creationId xmlns:p14="http://schemas.microsoft.com/office/powerpoint/2010/main" val="32036677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WW1</a:t>
            </a:r>
            <a:endParaRPr lang="da-DK" dirty="0"/>
          </a:p>
        </p:txBody>
      </p:sp>
      <p:sp>
        <p:nvSpPr>
          <p:cNvPr id="3" name="Pladsholder til indhold 2"/>
          <p:cNvSpPr>
            <a:spLocks noGrp="1"/>
          </p:cNvSpPr>
          <p:nvPr>
            <p:ph idx="1"/>
          </p:nvPr>
        </p:nvSpPr>
        <p:spPr/>
        <p:txBody>
          <a:bodyPr/>
          <a:lstStyle/>
          <a:p>
            <a:r>
              <a:rPr lang="en-GB" dirty="0">
                <a:effectLst/>
              </a:rPr>
              <a:t>shows the meaninglessness of life/the world. A major breakthrough in Modernism. </a:t>
            </a:r>
            <a:endParaRPr lang="da-DK" dirty="0"/>
          </a:p>
          <a:p>
            <a:r>
              <a:rPr lang="en-GB" dirty="0">
                <a:effectLst/>
              </a:rPr>
              <a:t>Modernists couldn’t cope with society and turned their focus inward instead of outwards, which had been focus in the previous periods</a:t>
            </a:r>
            <a:endParaRPr lang="da-DK" dirty="0"/>
          </a:p>
          <a:p>
            <a:endParaRPr lang="da-DK" dirty="0"/>
          </a:p>
        </p:txBody>
      </p:sp>
    </p:spTree>
    <p:extLst>
      <p:ext uri="{BB962C8B-B14F-4D97-AF65-F5344CB8AC3E}">
        <p14:creationId xmlns:p14="http://schemas.microsoft.com/office/powerpoint/2010/main" val="3234831344"/>
      </p:ext>
    </p:extLst>
  </p:cSld>
  <p:clrMapOvr>
    <a:masterClrMapping/>
  </p:clrMapOvr>
</p:sld>
</file>

<file path=ppt/theme/theme1.xml><?xml version="1.0" encoding="utf-8"?>
<a:theme xmlns:a="http://schemas.openxmlformats.org/drawingml/2006/main" name="Himmel">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Himmel.thmx</Template>
  <TotalTime>931</TotalTime>
  <Words>1165</Words>
  <Application>Microsoft Macintosh PowerPoint</Application>
  <PresentationFormat>Skærmshow (4:3)</PresentationFormat>
  <Paragraphs>85</Paragraphs>
  <Slides>22</Slides>
  <Notes>0</Notes>
  <HiddenSlides>0</HiddenSlides>
  <MMClips>0</MMClips>
  <ScaleCrop>false</ScaleCrop>
  <HeadingPairs>
    <vt:vector size="4" baseType="variant">
      <vt:variant>
        <vt:lpstr>Tema</vt:lpstr>
      </vt:variant>
      <vt:variant>
        <vt:i4>1</vt:i4>
      </vt:variant>
      <vt:variant>
        <vt:lpstr>Diastitler</vt:lpstr>
      </vt:variant>
      <vt:variant>
        <vt:i4>22</vt:i4>
      </vt:variant>
    </vt:vector>
  </HeadingPairs>
  <TitlesOfParts>
    <vt:vector size="23" baseType="lpstr">
      <vt:lpstr>Himmel</vt:lpstr>
      <vt:lpstr>Modernism (1910-1930) </vt:lpstr>
      <vt:lpstr>     Modernism breaks with Victorianism </vt:lpstr>
      <vt:lpstr>Before Modernism (19th century)</vt:lpstr>
      <vt:lpstr>Build-up to modernism symbolism (1857-1900): </vt:lpstr>
      <vt:lpstr>Build-up to modernism Freud (1856-1939)</vt:lpstr>
      <vt:lpstr>Build-up to modernism Nietzsche (1844-1900)</vt:lpstr>
      <vt:lpstr>Build-up to modernism </vt:lpstr>
      <vt:lpstr>Build-up to modernism WW1 (1914-1918)</vt:lpstr>
      <vt:lpstr>WW1</vt:lpstr>
      <vt:lpstr>Despair</vt:lpstr>
      <vt:lpstr>    Themes</vt:lpstr>
      <vt:lpstr>In short:</vt:lpstr>
      <vt:lpstr>Fragmented literature</vt:lpstr>
      <vt:lpstr>Fragmented literature</vt:lpstr>
      <vt:lpstr>An example – James Joyce: Ulysses</vt:lpstr>
      <vt:lpstr>What is stream of cons…?</vt:lpstr>
      <vt:lpstr>And a sidetrack: Subjunktiver</vt:lpstr>
      <vt:lpstr>Back to symbolism – Bram Stoker: Dracula (1897)</vt:lpstr>
      <vt:lpstr>PowerPoint-præsentation</vt:lpstr>
      <vt:lpstr>Men er den her så rigtig?</vt:lpstr>
      <vt:lpstr>PowerPoint-præsentation</vt:lpstr>
      <vt:lpstr>PowerPoint-præsentation</vt:lpstr>
    </vt:vector>
  </TitlesOfParts>
  <Company>Fredericia Gymnasium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Modernism</dc:title>
  <dc:creator>FG-bruger</dc:creator>
  <cp:lastModifiedBy>FG-bruger</cp:lastModifiedBy>
  <cp:revision>19</cp:revision>
  <dcterms:created xsi:type="dcterms:W3CDTF">2012-01-30T20:27:22Z</dcterms:created>
  <dcterms:modified xsi:type="dcterms:W3CDTF">2012-11-26T20:39:23Z</dcterms:modified>
</cp:coreProperties>
</file>