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3" r:id="rId2"/>
    <p:sldId id="256" r:id="rId3"/>
    <p:sldId id="257" r:id="rId4"/>
    <p:sldId id="258" r:id="rId5"/>
    <p:sldId id="284" r:id="rId6"/>
    <p:sldId id="259" r:id="rId7"/>
    <p:sldId id="260" r:id="rId8"/>
    <p:sldId id="261" r:id="rId9"/>
    <p:sldId id="262" r:id="rId10"/>
    <p:sldId id="263" r:id="rId11"/>
    <p:sldId id="264" r:id="rId12"/>
    <p:sldId id="289"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88" r:id="rId26"/>
    <p:sldId id="279" r:id="rId27"/>
    <p:sldId id="278" r:id="rId28"/>
    <p:sldId id="277" r:id="rId29"/>
    <p:sldId id="286" r:id="rId30"/>
    <p:sldId id="280" r:id="rId31"/>
    <p:sldId id="281" r:id="rId32"/>
    <p:sldId id="282" r:id="rId33"/>
    <p:sldId id="285" r:id="rId34"/>
  </p:sldIdLst>
  <p:sldSz cx="9144000" cy="6858000" type="screen4x3"/>
  <p:notesSz cx="6858000" cy="9144000"/>
  <p:defaultText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5" autoAdjust="0"/>
    <p:restoredTop sz="94718" autoAdjust="0"/>
  </p:normalViewPr>
  <p:slideViewPr>
    <p:cSldViewPr snapToGrid="0" snapToObjects="1">
      <p:cViewPr>
        <p:scale>
          <a:sx n="95" d="100"/>
          <a:sy n="95" d="100"/>
        </p:scale>
        <p:origin x="-1488"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masteren</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undertiteltypografien i masteren</a:t>
            </a:r>
            <a:endParaRPr lang="da-DK"/>
          </a:p>
        </p:txBody>
      </p:sp>
      <p:sp>
        <p:nvSpPr>
          <p:cNvPr id="4" name="Pladsholder til dato 3"/>
          <p:cNvSpPr>
            <a:spLocks noGrp="1"/>
          </p:cNvSpPr>
          <p:nvPr>
            <p:ph type="dt" sz="half" idx="10"/>
          </p:nvPr>
        </p:nvSpPr>
        <p:spPr/>
        <p:txBody>
          <a:bodyPr/>
          <a:lstStyle/>
          <a:p>
            <a:fld id="{4EFAAAC0-784A-CA45-832F-AC3AEE4ED0F9}" type="datetimeFigureOut">
              <a:rPr lang="da-DK" smtClean="0"/>
              <a:t>16/09/12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1441415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masteren</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4EFAAAC0-784A-CA45-832F-AC3AEE4ED0F9}" type="datetimeFigureOut">
              <a:rPr lang="da-DK" smtClean="0"/>
              <a:t>16/09/12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2112199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masteren</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4EFAAAC0-784A-CA45-832F-AC3AEE4ED0F9}" type="datetimeFigureOut">
              <a:rPr lang="da-DK" smtClean="0"/>
              <a:t>16/09/12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774400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masteren</a:t>
            </a:r>
            <a:endParaRPr lang="da-DK"/>
          </a:p>
        </p:txBody>
      </p:sp>
      <p:sp>
        <p:nvSpPr>
          <p:cNvPr id="3" name="Pladsholder til indhold 2"/>
          <p:cNvSpPr>
            <a:spLocks noGrp="1"/>
          </p:cNvSpPr>
          <p:nvPr>
            <p:ph idx="1"/>
          </p:nvPr>
        </p:nvSpPr>
        <p:spPr/>
        <p:txBody>
          <a:body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4EFAAAC0-784A-CA45-832F-AC3AEE4ED0F9}" type="datetimeFigureOut">
              <a:rPr lang="da-DK" smtClean="0"/>
              <a:t>16/09/12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2248811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masteren</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teksttypografierne i masteren</a:t>
            </a:r>
          </a:p>
        </p:txBody>
      </p:sp>
      <p:sp>
        <p:nvSpPr>
          <p:cNvPr id="4" name="Pladsholder til dato 3"/>
          <p:cNvSpPr>
            <a:spLocks noGrp="1"/>
          </p:cNvSpPr>
          <p:nvPr>
            <p:ph type="dt" sz="half" idx="10"/>
          </p:nvPr>
        </p:nvSpPr>
        <p:spPr/>
        <p:txBody>
          <a:bodyPr/>
          <a:lstStyle/>
          <a:p>
            <a:fld id="{4EFAAAC0-784A-CA45-832F-AC3AEE4ED0F9}" type="datetimeFigureOut">
              <a:rPr lang="da-DK" smtClean="0"/>
              <a:t>16/09/12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659349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masteren</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4EFAAAC0-784A-CA45-832F-AC3AEE4ED0F9}" type="datetimeFigureOut">
              <a:rPr lang="da-DK" smtClean="0"/>
              <a:t>16/09/12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1929330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masteren</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teksttypografierne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teksttypografierne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4EFAAAC0-784A-CA45-832F-AC3AEE4ED0F9}" type="datetimeFigureOut">
              <a:rPr lang="da-DK" smtClean="0"/>
              <a:t>16/09/12</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2216642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masteren</a:t>
            </a:r>
            <a:endParaRPr lang="da-DK"/>
          </a:p>
        </p:txBody>
      </p:sp>
      <p:sp>
        <p:nvSpPr>
          <p:cNvPr id="3" name="Pladsholder til dato 2"/>
          <p:cNvSpPr>
            <a:spLocks noGrp="1"/>
          </p:cNvSpPr>
          <p:nvPr>
            <p:ph type="dt" sz="half" idx="10"/>
          </p:nvPr>
        </p:nvSpPr>
        <p:spPr/>
        <p:txBody>
          <a:bodyPr/>
          <a:lstStyle/>
          <a:p>
            <a:fld id="{4EFAAAC0-784A-CA45-832F-AC3AEE4ED0F9}" type="datetimeFigureOut">
              <a:rPr lang="da-DK" smtClean="0"/>
              <a:t>16/09/12</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544809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4EFAAAC0-784A-CA45-832F-AC3AEE4ED0F9}" type="datetimeFigureOut">
              <a:rPr lang="da-DK" smtClean="0"/>
              <a:t>16/09/12</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1860316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masteren</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teksttypografierne i masteren</a:t>
            </a:r>
          </a:p>
        </p:txBody>
      </p:sp>
      <p:sp>
        <p:nvSpPr>
          <p:cNvPr id="5" name="Pladsholder til dato 4"/>
          <p:cNvSpPr>
            <a:spLocks noGrp="1"/>
          </p:cNvSpPr>
          <p:nvPr>
            <p:ph type="dt" sz="half" idx="10"/>
          </p:nvPr>
        </p:nvSpPr>
        <p:spPr/>
        <p:txBody>
          <a:bodyPr/>
          <a:lstStyle/>
          <a:p>
            <a:fld id="{4EFAAAC0-784A-CA45-832F-AC3AEE4ED0F9}" type="datetimeFigureOut">
              <a:rPr lang="da-DK" smtClean="0"/>
              <a:t>16/09/12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4061620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masteren</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teksttypografierne i masteren</a:t>
            </a:r>
          </a:p>
        </p:txBody>
      </p:sp>
      <p:sp>
        <p:nvSpPr>
          <p:cNvPr id="5" name="Pladsholder til dato 4"/>
          <p:cNvSpPr>
            <a:spLocks noGrp="1"/>
          </p:cNvSpPr>
          <p:nvPr>
            <p:ph type="dt" sz="half" idx="10"/>
          </p:nvPr>
        </p:nvSpPr>
        <p:spPr/>
        <p:txBody>
          <a:bodyPr/>
          <a:lstStyle/>
          <a:p>
            <a:fld id="{4EFAAAC0-784A-CA45-832F-AC3AEE4ED0F9}" type="datetimeFigureOut">
              <a:rPr lang="da-DK" smtClean="0"/>
              <a:t>16/09/12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BBEBDF5-8E04-564D-82DD-259BBBD4394E}" type="slidenum">
              <a:rPr lang="da-DK" smtClean="0"/>
              <a:t>‹nr.›</a:t>
            </a:fld>
            <a:endParaRPr lang="da-DK"/>
          </a:p>
        </p:txBody>
      </p:sp>
    </p:spTree>
    <p:extLst>
      <p:ext uri="{BB962C8B-B14F-4D97-AF65-F5344CB8AC3E}">
        <p14:creationId xmlns:p14="http://schemas.microsoft.com/office/powerpoint/2010/main" val="18907402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masteren</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teksttypografierne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FAAAC0-784A-CA45-832F-AC3AEE4ED0F9}" type="datetimeFigureOut">
              <a:rPr lang="da-DK" smtClean="0"/>
              <a:t>16/09/12</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BEBDF5-8E04-564D-82DD-259BBBD4394E}" type="slidenum">
              <a:rPr lang="da-DK" smtClean="0"/>
              <a:t>‹nr.›</a:t>
            </a:fld>
            <a:endParaRPr lang="da-DK"/>
          </a:p>
        </p:txBody>
      </p:sp>
    </p:spTree>
    <p:extLst>
      <p:ext uri="{BB962C8B-B14F-4D97-AF65-F5344CB8AC3E}">
        <p14:creationId xmlns:p14="http://schemas.microsoft.com/office/powerpoint/2010/main" val="1046378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lnSpcReduction="10000"/>
          </a:bodyPr>
          <a:lstStyle/>
          <a:p>
            <a:r>
              <a:rPr lang="da-DK" dirty="0"/>
              <a:t>Modernisme </a:t>
            </a:r>
            <a:r>
              <a:rPr lang="da-DK" dirty="0" smtClean="0"/>
              <a:t>– eksistentialisme</a:t>
            </a:r>
            <a:r>
              <a:rPr lang="da-DK" dirty="0"/>
              <a:t> </a:t>
            </a:r>
          </a:p>
          <a:p>
            <a:r>
              <a:rPr lang="da-DK" dirty="0"/>
              <a:t> </a:t>
            </a:r>
          </a:p>
          <a:p>
            <a:r>
              <a:rPr lang="da-DK" dirty="0"/>
              <a:t>Det 20. Århundrede præget af grundlæggende angst – hvorfor?</a:t>
            </a:r>
          </a:p>
          <a:p>
            <a:r>
              <a:rPr lang="da-DK" dirty="0"/>
              <a:t> </a:t>
            </a:r>
          </a:p>
          <a:p>
            <a:r>
              <a:rPr lang="da-DK" dirty="0"/>
              <a:t>1. verdenskrig: 16.000.000 døde soldater og 21.000.000 sårede</a:t>
            </a:r>
          </a:p>
          <a:p>
            <a:r>
              <a:rPr lang="da-DK" dirty="0"/>
              <a:t>2. verdenskrig: omkring 60.000.000 døde</a:t>
            </a:r>
          </a:p>
          <a:p>
            <a:r>
              <a:rPr lang="da-DK" dirty="0"/>
              <a:t> </a:t>
            </a:r>
          </a:p>
          <a:p>
            <a:r>
              <a:rPr lang="da-DK" dirty="0"/>
              <a:t>En verden der </a:t>
            </a:r>
            <a:r>
              <a:rPr lang="da-DK" dirty="0" smtClean="0"/>
              <a:t>ikke mindst værdimæssigt </a:t>
            </a:r>
            <a:r>
              <a:rPr lang="da-DK" dirty="0"/>
              <a:t>har lidt stor skade.  </a:t>
            </a:r>
          </a:p>
          <a:p>
            <a:r>
              <a:rPr lang="da-DK" dirty="0"/>
              <a:t> </a:t>
            </a:r>
          </a:p>
          <a:p>
            <a:endParaRPr lang="da-DK" dirty="0"/>
          </a:p>
        </p:txBody>
      </p:sp>
    </p:spTree>
    <p:extLst>
      <p:ext uri="{BB962C8B-B14F-4D97-AF65-F5344CB8AC3E}">
        <p14:creationId xmlns:p14="http://schemas.microsoft.com/office/powerpoint/2010/main" val="229953696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endParaRPr lang="da-DK" dirty="0" smtClean="0"/>
          </a:p>
          <a:p>
            <a:r>
              <a:rPr lang="da-DK" dirty="0" smtClean="0"/>
              <a:t>Spidsborgeren</a:t>
            </a:r>
            <a:r>
              <a:rPr lang="da-DK" dirty="0"/>
              <a:t>: </a:t>
            </a:r>
            <a:endParaRPr lang="da-DK" dirty="0" smtClean="0"/>
          </a:p>
          <a:p>
            <a:endParaRPr lang="da-DK" dirty="0"/>
          </a:p>
          <a:p>
            <a:r>
              <a:rPr lang="da-DK" dirty="0" smtClean="0"/>
              <a:t>Følger </a:t>
            </a:r>
            <a:r>
              <a:rPr lang="da-DK" dirty="0"/>
              <a:t>blindt samfundets normer og regler – tænker ikke over det og kan nemt miste alt og stå tilbage med tomhed. Han styrer ikke sit eget liv, men lader omgivelserne styre for ham.</a:t>
            </a:r>
          </a:p>
          <a:p>
            <a:endParaRPr lang="da-DK" dirty="0"/>
          </a:p>
        </p:txBody>
      </p:sp>
    </p:spTree>
    <p:extLst>
      <p:ext uri="{BB962C8B-B14F-4D97-AF65-F5344CB8AC3E}">
        <p14:creationId xmlns:p14="http://schemas.microsoft.com/office/powerpoint/2010/main" val="377498935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fontScale="85000" lnSpcReduction="20000"/>
          </a:bodyPr>
          <a:lstStyle/>
          <a:p>
            <a:r>
              <a:rPr lang="da-DK" dirty="0"/>
              <a:t>Æstetikeren/Fantasten: </a:t>
            </a:r>
            <a:endParaRPr lang="da-DK" dirty="0"/>
          </a:p>
          <a:p>
            <a:pPr marL="457200" indent="-457200" algn="l">
              <a:buFontTx/>
              <a:buChar char="-"/>
            </a:pPr>
            <a:r>
              <a:rPr lang="da-DK" dirty="0" smtClean="0"/>
              <a:t>Er </a:t>
            </a:r>
            <a:r>
              <a:rPr lang="da-DK" dirty="0"/>
              <a:t>kommet til bevidsthed. </a:t>
            </a:r>
            <a:endParaRPr lang="da-DK" dirty="0"/>
          </a:p>
          <a:p>
            <a:pPr marL="457200" indent="-457200" algn="l">
              <a:buFontTx/>
              <a:buChar char="-"/>
            </a:pPr>
            <a:r>
              <a:rPr lang="da-DK" dirty="0" smtClean="0"/>
              <a:t>Har forstået at borgerlige</a:t>
            </a:r>
            <a:r>
              <a:rPr lang="da-DK" dirty="0"/>
              <a:t>, moralske </a:t>
            </a:r>
            <a:r>
              <a:rPr lang="da-DK" dirty="0" smtClean="0"/>
              <a:t>regler/normer ikke er </a:t>
            </a:r>
            <a:r>
              <a:rPr lang="da-DK" dirty="0"/>
              <a:t>sandhed </a:t>
            </a:r>
            <a:r>
              <a:rPr lang="da-DK" dirty="0" smtClean="0"/>
              <a:t>men foranderlige </a:t>
            </a:r>
            <a:r>
              <a:rPr lang="da-DK" dirty="0"/>
              <a:t>- relative. </a:t>
            </a:r>
            <a:endParaRPr lang="da-DK" dirty="0" smtClean="0"/>
          </a:p>
          <a:p>
            <a:pPr algn="l"/>
            <a:endParaRPr lang="da-DK" dirty="0" smtClean="0"/>
          </a:p>
          <a:p>
            <a:pPr algn="l"/>
            <a:r>
              <a:rPr lang="da-DK" dirty="0" smtClean="0"/>
              <a:t>Alt meningsløst </a:t>
            </a:r>
            <a:r>
              <a:rPr lang="da-DK" dirty="0" smtClean="0">
                <a:sym typeface="Wingdings"/>
              </a:rPr>
              <a:t> </a:t>
            </a:r>
          </a:p>
          <a:p>
            <a:pPr algn="l"/>
            <a:r>
              <a:rPr lang="da-DK" dirty="0" smtClean="0">
                <a:sym typeface="Wingdings"/>
              </a:rPr>
              <a:t>Intet er værdifuldt </a:t>
            </a:r>
            <a:r>
              <a:rPr lang="da-DK" dirty="0" smtClean="0">
                <a:sym typeface="Wingdings"/>
              </a:rPr>
              <a:t>pga. mangel på ståsted  </a:t>
            </a:r>
          </a:p>
          <a:p>
            <a:pPr algn="l"/>
            <a:r>
              <a:rPr lang="da-DK" dirty="0" smtClean="0"/>
              <a:t>Så han gør hvad han </a:t>
            </a:r>
            <a:r>
              <a:rPr lang="da-DK" dirty="0"/>
              <a:t>vil, da det hele  alligevel er meningsløst</a:t>
            </a:r>
            <a:r>
              <a:rPr lang="da-DK" dirty="0" smtClean="0"/>
              <a:t>.</a:t>
            </a:r>
          </a:p>
          <a:p>
            <a:pPr algn="l"/>
            <a:endParaRPr lang="da-DK" dirty="0" smtClean="0"/>
          </a:p>
          <a:p>
            <a:pPr algn="l"/>
            <a:r>
              <a:rPr lang="da-DK" dirty="0" smtClean="0"/>
              <a:t>MEN!</a:t>
            </a:r>
            <a:endParaRPr lang="da-DK" dirty="0" smtClean="0"/>
          </a:p>
          <a:p>
            <a:pPr algn="l"/>
            <a:r>
              <a:rPr lang="da-DK" dirty="0" smtClean="0"/>
              <a:t>Hans </a:t>
            </a:r>
            <a:r>
              <a:rPr lang="da-DK" dirty="0" smtClean="0"/>
              <a:t>nydelse </a:t>
            </a:r>
            <a:r>
              <a:rPr lang="da-DK" dirty="0"/>
              <a:t>og latterliggørelse af andres latterlighed bliver til </a:t>
            </a:r>
            <a:r>
              <a:rPr lang="da-DK" dirty="0" smtClean="0"/>
              <a:t>tungsind. Alt </a:t>
            </a:r>
            <a:r>
              <a:rPr lang="da-DK" dirty="0"/>
              <a:t>bliver </a:t>
            </a:r>
            <a:r>
              <a:rPr lang="da-DK" dirty="0" smtClean="0"/>
              <a:t>ligegyldigt, </a:t>
            </a:r>
            <a:r>
              <a:rPr lang="da-DK" dirty="0"/>
              <a:t>så til sidst mister han også sin egen gyldighed. </a:t>
            </a:r>
            <a:endParaRPr lang="da-DK" dirty="0" smtClean="0"/>
          </a:p>
          <a:p>
            <a:pPr algn="l"/>
            <a:r>
              <a:rPr lang="da-DK" dirty="0" smtClean="0"/>
              <a:t>HVIS ALT ER </a:t>
            </a:r>
            <a:r>
              <a:rPr lang="da-DK" u="sng" dirty="0" smtClean="0"/>
              <a:t>LIGE GYLDIGT</a:t>
            </a:r>
            <a:r>
              <a:rPr lang="da-DK" dirty="0" smtClean="0"/>
              <a:t>, BLIVER ALT </a:t>
            </a:r>
            <a:r>
              <a:rPr lang="da-DK" u="sng" dirty="0" smtClean="0"/>
              <a:t>LIGEGYLDIGT</a:t>
            </a:r>
            <a:r>
              <a:rPr lang="da-DK" dirty="0" smtClean="0"/>
              <a:t>!</a:t>
            </a:r>
            <a:endParaRPr lang="da-DK" dirty="0"/>
          </a:p>
          <a:p>
            <a:endParaRPr lang="da-DK" dirty="0"/>
          </a:p>
        </p:txBody>
      </p:sp>
    </p:spTree>
    <p:extLst>
      <p:ext uri="{BB962C8B-B14F-4D97-AF65-F5344CB8AC3E}">
        <p14:creationId xmlns:p14="http://schemas.microsoft.com/office/powerpoint/2010/main" val="301439070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fontScale="40000" lnSpcReduction="20000"/>
          </a:bodyPr>
          <a:lstStyle/>
          <a:p>
            <a:r>
              <a:rPr lang="da-DK" b="1" i="1" dirty="0"/>
              <a:t>Musik: </a:t>
            </a:r>
            <a:r>
              <a:rPr lang="da-DK" b="1" dirty="0"/>
              <a:t>Mozart eller Sofia </a:t>
            </a:r>
            <a:r>
              <a:rPr lang="da-DK" b="1" dirty="0" err="1"/>
              <a:t>Gubaidulina</a:t>
            </a:r>
            <a:endParaRPr lang="da-DK" b="1" dirty="0"/>
          </a:p>
          <a:p>
            <a:r>
              <a:rPr lang="da-DK" b="1" i="1" dirty="0" err="1"/>
              <a:t>Text</a:t>
            </a:r>
            <a:r>
              <a:rPr lang="da-DK" b="1" i="1" dirty="0"/>
              <a:t>: </a:t>
            </a:r>
            <a:r>
              <a:rPr lang="da-DK" b="1" dirty="0"/>
              <a:t>'</a:t>
            </a:r>
            <a:r>
              <a:rPr lang="da-DK" b="1" dirty="0" err="1"/>
              <a:t>Foraaret</a:t>
            </a:r>
            <a:r>
              <a:rPr lang="da-DK" b="1" dirty="0"/>
              <a:t> er </a:t>
            </a:r>
            <a:r>
              <a:rPr lang="da-DK" b="1" dirty="0" err="1"/>
              <a:t>forhaanden</a:t>
            </a:r>
            <a:r>
              <a:rPr lang="da-DK" b="1" dirty="0"/>
              <a:t>; Alt springer ud, </a:t>
            </a:r>
            <a:r>
              <a:rPr lang="da-DK" b="1" dirty="0" err="1"/>
              <a:t>ogsaa</a:t>
            </a:r>
            <a:r>
              <a:rPr lang="da-DK" b="1" dirty="0"/>
              <a:t> de unge Piger …'.</a:t>
            </a:r>
            <a:endParaRPr lang="da-DK" dirty="0"/>
          </a:p>
          <a:p>
            <a:r>
              <a:rPr lang="da-DK" dirty="0"/>
              <a:t>- Det er forår, og Johannes Forføreren lovpriser de unge piger. Han er på udkig efter en ung pige han kan forføre, og søger hende udendørs, på gader og stræder, og indendørs i en smykkeforretning</a:t>
            </a:r>
          </a:p>
          <a:p>
            <a:r>
              <a:rPr lang="da-DK" b="1" i="1" dirty="0"/>
              <a:t>Musik:</a:t>
            </a:r>
            <a:r>
              <a:rPr lang="da-DK" b="1" dirty="0"/>
              <a:t> Mozart eller Sofia </a:t>
            </a:r>
            <a:r>
              <a:rPr lang="da-DK" b="1" dirty="0" err="1"/>
              <a:t>Gubaidulina</a:t>
            </a:r>
            <a:endParaRPr lang="da-DK" dirty="0"/>
          </a:p>
          <a:p>
            <a:r>
              <a:rPr lang="da-DK" b="1" i="1" dirty="0" err="1"/>
              <a:t>Text</a:t>
            </a:r>
            <a:r>
              <a:rPr lang="da-DK" b="1" i="1" dirty="0"/>
              <a:t>:</a:t>
            </a:r>
            <a:r>
              <a:rPr lang="da-DK" b="1" dirty="0"/>
              <a:t> 'Cordelia hedder hun </a:t>
            </a:r>
            <a:r>
              <a:rPr lang="da-DK" b="1" dirty="0" err="1"/>
              <a:t>altsaa</a:t>
            </a:r>
            <a:r>
              <a:rPr lang="da-DK" b="1" dirty="0"/>
              <a:t>, Cordelia! Det er et smukt Navn …'</a:t>
            </a:r>
            <a:endParaRPr lang="da-DK" dirty="0"/>
          </a:p>
          <a:p>
            <a:r>
              <a:rPr lang="da-DK" dirty="0"/>
              <a:t>- Johannes er ude og spadsere og får øje på pigen fra smykkeforretningen, der er sammen med to veninder. Han hører hendes navn: Cordelia, og finder ud af hvor hun og hendes veninder bor.</a:t>
            </a:r>
          </a:p>
          <a:p>
            <a:r>
              <a:rPr lang="da-DK" b="1" i="1" dirty="0"/>
              <a:t>Musik:</a:t>
            </a:r>
            <a:r>
              <a:rPr lang="da-DK" b="1" dirty="0"/>
              <a:t> Mozart eller Sofia </a:t>
            </a:r>
            <a:r>
              <a:rPr lang="da-DK" b="1" dirty="0" err="1"/>
              <a:t>Gubaidulina</a:t>
            </a:r>
            <a:endParaRPr lang="da-DK" dirty="0"/>
          </a:p>
          <a:p>
            <a:r>
              <a:rPr lang="da-DK" b="1" i="1" dirty="0" err="1"/>
              <a:t>Text</a:t>
            </a:r>
            <a:r>
              <a:rPr lang="da-DK" b="1" i="1" dirty="0"/>
              <a:t>:</a:t>
            </a:r>
            <a:r>
              <a:rPr lang="da-DK" b="1" dirty="0"/>
              <a:t> '</a:t>
            </a:r>
            <a:r>
              <a:rPr lang="da-DK" b="1" dirty="0" err="1"/>
              <a:t>Saa</a:t>
            </a:r>
            <a:r>
              <a:rPr lang="da-DK" b="1" dirty="0"/>
              <a:t> </a:t>
            </a:r>
            <a:r>
              <a:rPr lang="da-DK" b="1" dirty="0" err="1"/>
              <a:t>ere</a:t>
            </a:r>
            <a:r>
              <a:rPr lang="da-DK" b="1" dirty="0"/>
              <a:t> vi da Venner, Edvard og jeg; et sandt Venskab …'</a:t>
            </a:r>
            <a:endParaRPr lang="da-DK" dirty="0"/>
          </a:p>
          <a:p>
            <a:r>
              <a:rPr lang="da-DK" dirty="0"/>
              <a:t>- Johannes finder ud af, at Cordelia bor hos sin Tante og har en kæreste: Edvard. Ham bliver Johannes ven med, for på den måde, at få adgang til Cordelia hjem. Her charmerer Johannes Tanten - og flirter skjult med Cordelia.</a:t>
            </a:r>
          </a:p>
          <a:p>
            <a:r>
              <a:rPr lang="da-DK" b="1" i="1" dirty="0"/>
              <a:t>Musik:</a:t>
            </a:r>
            <a:r>
              <a:rPr lang="da-DK" b="1" dirty="0"/>
              <a:t> Mozart eller Sofia </a:t>
            </a:r>
            <a:r>
              <a:rPr lang="da-DK" b="1" dirty="0" err="1"/>
              <a:t>Gubaidulina</a:t>
            </a:r>
            <a:endParaRPr lang="da-DK" dirty="0"/>
          </a:p>
          <a:p>
            <a:r>
              <a:rPr lang="da-DK" b="1" i="1" dirty="0" err="1"/>
              <a:t>Text</a:t>
            </a:r>
            <a:r>
              <a:rPr lang="da-DK" b="1" i="1" dirty="0"/>
              <a:t>:</a:t>
            </a:r>
            <a:r>
              <a:rPr lang="da-DK" b="1" dirty="0"/>
              <a:t> 'Mit Forhold til Cordelia begynder at tage dramatisk Tilløb …'</a:t>
            </a:r>
            <a:endParaRPr lang="da-DK" dirty="0"/>
          </a:p>
          <a:p>
            <a:r>
              <a:rPr lang="da-DK" dirty="0"/>
              <a:t>- Cordelia er ikke for alvorligt interesseret i Edvard - fornemmer Johannes. Han beslutter derfor et overraske Cordelia med et forslag om at de to forlover sig. Tanten giver sit samtykke - og Edvard bryder sammen.</a:t>
            </a:r>
          </a:p>
          <a:p>
            <a:r>
              <a:rPr lang="da-DK" b="1" i="1" dirty="0"/>
              <a:t>Musik:</a:t>
            </a:r>
            <a:r>
              <a:rPr lang="da-DK" b="1" dirty="0"/>
              <a:t> Mozart eller Sofia </a:t>
            </a:r>
            <a:r>
              <a:rPr lang="da-DK" b="1" dirty="0" err="1"/>
              <a:t>Gubaidulina</a:t>
            </a:r>
            <a:endParaRPr lang="da-DK" dirty="0"/>
          </a:p>
          <a:p>
            <a:r>
              <a:rPr lang="da-DK" b="1" i="1" dirty="0" err="1"/>
              <a:t>Text</a:t>
            </a:r>
            <a:r>
              <a:rPr lang="da-DK" b="1" i="1" dirty="0"/>
              <a:t>:</a:t>
            </a:r>
            <a:r>
              <a:rPr lang="da-DK" b="1" dirty="0"/>
              <a:t> 'Nu er jeg da i lovlig Besiddelse af Cordelia …'</a:t>
            </a:r>
            <a:endParaRPr lang="da-DK" dirty="0"/>
          </a:p>
          <a:p>
            <a:r>
              <a:rPr lang="da-DK" dirty="0"/>
              <a:t>- Johannes er glad for Cordelia, men er egentlig ikke interesseret i forlovelsen. Forlovelse, så ægteskab er etiske foranstaltninger han ikke bryder sig om. Han elsker hende, men vil et frit og uforpligtende liv. Cordelia skal i frihed give sig hen til ham. Det er hans mål.</a:t>
            </a:r>
          </a:p>
          <a:p>
            <a:r>
              <a:rPr lang="da-DK" b="1" i="1" dirty="0"/>
              <a:t>Musik: </a:t>
            </a:r>
            <a:r>
              <a:rPr lang="da-DK" b="1" dirty="0"/>
              <a:t>Mozart eller Sofia </a:t>
            </a:r>
            <a:r>
              <a:rPr lang="da-DK" b="1" dirty="0" err="1"/>
              <a:t>Gubaidulina</a:t>
            </a:r>
            <a:endParaRPr lang="da-DK" dirty="0"/>
          </a:p>
          <a:p>
            <a:r>
              <a:rPr lang="da-DK" b="1" i="1" dirty="0" err="1"/>
              <a:t>Text</a:t>
            </a:r>
            <a:r>
              <a:rPr lang="da-DK" b="1" i="1" dirty="0"/>
              <a:t>:</a:t>
            </a:r>
            <a:r>
              <a:rPr lang="da-DK" b="1" dirty="0"/>
              <a:t> 'Der falder nu ikke </a:t>
            </a:r>
            <a:r>
              <a:rPr lang="da-DK" b="1" dirty="0" err="1"/>
              <a:t>faa</a:t>
            </a:r>
            <a:r>
              <a:rPr lang="da-DK" b="1" dirty="0"/>
              <a:t> </a:t>
            </a:r>
            <a:r>
              <a:rPr lang="da-DK" b="1" dirty="0" err="1"/>
              <a:t>Yttringer</a:t>
            </a:r>
            <a:r>
              <a:rPr lang="da-DK" b="1" dirty="0"/>
              <a:t> fra hendes Side …'</a:t>
            </a:r>
            <a:endParaRPr lang="da-DK" dirty="0"/>
          </a:p>
          <a:p>
            <a:r>
              <a:rPr lang="da-DK" dirty="0"/>
              <a:t>- Cordelia er ved at være 'moden' til at bryde forlovelsen. Johannes mangler nu kun den fysiske forening med Cordelia, før </a:t>
            </a:r>
            <a:r>
              <a:rPr lang="da-DK" dirty="0" err="1"/>
              <a:t>forførelseprojektet</a:t>
            </a:r>
            <a:r>
              <a:rPr lang="da-DK" dirty="0"/>
              <a:t> er fuldbyrdet. Med et par følelsesfulde breve trækker han hende nærmere til sig.</a:t>
            </a:r>
          </a:p>
          <a:p>
            <a:r>
              <a:rPr lang="da-DK" b="1" i="1" dirty="0"/>
              <a:t>Musik:</a:t>
            </a:r>
            <a:r>
              <a:rPr lang="da-DK" b="1" dirty="0"/>
              <a:t> Mozart eller Sofia </a:t>
            </a:r>
            <a:r>
              <a:rPr lang="da-DK" b="1" dirty="0" err="1"/>
              <a:t>Gubaidulina</a:t>
            </a:r>
            <a:endParaRPr lang="da-DK" dirty="0"/>
          </a:p>
          <a:p>
            <a:r>
              <a:rPr lang="da-DK" b="1" i="1" dirty="0" err="1"/>
              <a:t>Text</a:t>
            </a:r>
            <a:r>
              <a:rPr lang="da-DK" b="1" i="1" dirty="0"/>
              <a:t>:</a:t>
            </a:r>
            <a:r>
              <a:rPr lang="da-DK" b="1" dirty="0"/>
              <a:t> 'Nu </a:t>
            </a:r>
            <a:r>
              <a:rPr lang="da-DK" b="1" dirty="0" err="1"/>
              <a:t>troer</a:t>
            </a:r>
            <a:r>
              <a:rPr lang="da-DK" b="1" dirty="0"/>
              <a:t> jeg, Alt er bragt i Orden til hendes Modtagelse …'</a:t>
            </a:r>
            <a:endParaRPr lang="da-DK" dirty="0"/>
          </a:p>
          <a:p>
            <a:r>
              <a:rPr lang="da-DK" dirty="0"/>
              <a:t>- Det er nat og Cordelia og Johannes er i et hus på landet. De forenes, og i samme nu er Johannes Forførerens projekt med denne unge pige - Cordelia - tilendebragt. Forude venter nye erobringer …</a:t>
            </a:r>
          </a:p>
          <a:p>
            <a:r>
              <a:rPr lang="da-DK" b="1" i="1" dirty="0"/>
              <a:t>Musik:</a:t>
            </a:r>
            <a:r>
              <a:rPr lang="da-DK" b="1" dirty="0"/>
              <a:t> Mozart eller Sofia </a:t>
            </a:r>
            <a:r>
              <a:rPr lang="da-DK" b="1" dirty="0" err="1"/>
              <a:t>Gubaidulina</a:t>
            </a:r>
            <a:endParaRPr lang="da-DK" dirty="0"/>
          </a:p>
        </p:txBody>
      </p:sp>
    </p:spTree>
    <p:extLst>
      <p:ext uri="{BB962C8B-B14F-4D97-AF65-F5344CB8AC3E}">
        <p14:creationId xmlns:p14="http://schemas.microsoft.com/office/powerpoint/2010/main" val="216621091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a:t>Etikeren: </a:t>
            </a:r>
            <a:endParaRPr lang="da-DK" dirty="0" smtClean="0"/>
          </a:p>
          <a:p>
            <a:endParaRPr lang="da-DK" dirty="0"/>
          </a:p>
          <a:p>
            <a:pPr algn="l"/>
            <a:r>
              <a:rPr lang="da-DK" dirty="0" smtClean="0"/>
              <a:t>vælger </a:t>
            </a:r>
            <a:r>
              <a:rPr lang="da-DK" dirty="0"/>
              <a:t>sig selv og </a:t>
            </a:r>
            <a:r>
              <a:rPr lang="da-DK" dirty="0" smtClean="0"/>
              <a:t>tager </a:t>
            </a:r>
            <a:r>
              <a:rPr lang="da-DK" dirty="0"/>
              <a:t>ansvar for sit eget liv. </a:t>
            </a:r>
            <a:endParaRPr lang="da-DK" dirty="0" smtClean="0"/>
          </a:p>
          <a:p>
            <a:pPr algn="l"/>
            <a:endParaRPr lang="da-DK" dirty="0" smtClean="0"/>
          </a:p>
          <a:p>
            <a:pPr algn="l"/>
            <a:r>
              <a:rPr lang="da-DK" dirty="0" smtClean="0"/>
              <a:t>Giver </a:t>
            </a:r>
            <a:r>
              <a:rPr lang="da-DK" dirty="0"/>
              <a:t>et </a:t>
            </a:r>
            <a:r>
              <a:rPr lang="da-DK" dirty="0" smtClean="0"/>
              <a:t>relativt fast </a:t>
            </a:r>
            <a:r>
              <a:rPr lang="da-DK" dirty="0"/>
              <a:t>ståsted, der </a:t>
            </a:r>
            <a:r>
              <a:rPr lang="da-DK" dirty="0" smtClean="0"/>
              <a:t>giver lidt </a:t>
            </a:r>
            <a:r>
              <a:rPr lang="da-DK" dirty="0"/>
              <a:t>mening i tilværelsen. </a:t>
            </a:r>
            <a:endParaRPr lang="da-DK" dirty="0" smtClean="0"/>
          </a:p>
          <a:p>
            <a:pPr algn="l"/>
            <a:endParaRPr lang="da-DK" dirty="0" smtClean="0"/>
          </a:p>
          <a:p>
            <a:pPr algn="l"/>
            <a:r>
              <a:rPr lang="da-DK" dirty="0" smtClean="0"/>
              <a:t>Gud</a:t>
            </a:r>
            <a:r>
              <a:rPr lang="da-DK" dirty="0"/>
              <a:t>, der stod bag samfundets normer</a:t>
            </a:r>
            <a:r>
              <a:rPr lang="da-DK" dirty="0" smtClean="0"/>
              <a:t>.</a:t>
            </a:r>
            <a:br>
              <a:rPr lang="da-DK" dirty="0" smtClean="0"/>
            </a:br>
            <a:r>
              <a:rPr lang="da-DK" dirty="0" smtClean="0"/>
              <a:t> </a:t>
            </a:r>
            <a:endParaRPr lang="da-DK" dirty="0" smtClean="0"/>
          </a:p>
          <a:p>
            <a:pPr algn="l"/>
            <a:r>
              <a:rPr lang="da-DK" dirty="0" smtClean="0"/>
              <a:t>Men </a:t>
            </a:r>
            <a:r>
              <a:rPr lang="da-DK" dirty="0"/>
              <a:t>etikeren vil stadig mangle mening i sin tilværelse og blive ramt af angst</a:t>
            </a:r>
          </a:p>
          <a:p>
            <a:endParaRPr lang="da-DK" dirty="0"/>
          </a:p>
        </p:txBody>
      </p:sp>
    </p:spTree>
    <p:extLst>
      <p:ext uri="{BB962C8B-B14F-4D97-AF65-F5344CB8AC3E}">
        <p14:creationId xmlns:p14="http://schemas.microsoft.com/office/powerpoint/2010/main" val="177448434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a:t>Det religiøse stadie:</a:t>
            </a:r>
          </a:p>
          <a:p>
            <a:r>
              <a:rPr lang="da-DK" dirty="0"/>
              <a:t>a) trofast går i kirke og beder aftenbøn, mere af rutine end af egentligt eget valg. </a:t>
            </a:r>
          </a:p>
          <a:p>
            <a:r>
              <a:rPr lang="da-DK" dirty="0"/>
              <a:t>b) accepterer at kristendommen er paradoksal. At gud både er gud og menneske er ikke logisk, rationelt forståeligt. Men ved at vælge at tro på trods af logikken giver </a:t>
            </a:r>
            <a:r>
              <a:rPr lang="da-DK" dirty="0" smtClean="0"/>
              <a:t>det plads </a:t>
            </a:r>
            <a:r>
              <a:rPr lang="da-DK" dirty="0"/>
              <a:t>for en inderlig dyb tro, som giver det faste ståsted, der fjerner al angst. Absolut mening i tilværelsen. </a:t>
            </a:r>
          </a:p>
          <a:p>
            <a:endParaRPr lang="da-DK" dirty="0"/>
          </a:p>
        </p:txBody>
      </p:sp>
    </p:spTree>
    <p:extLst>
      <p:ext uri="{BB962C8B-B14F-4D97-AF65-F5344CB8AC3E}">
        <p14:creationId xmlns:p14="http://schemas.microsoft.com/office/powerpoint/2010/main" val="15298431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a:t>Kierkegaards fokus på individet og at individet skal træffe valg er grunden til at han sammen med Nietzsche er blandt eksistentialismens fædre</a:t>
            </a:r>
            <a:r>
              <a:rPr lang="da-DK" dirty="0" smtClean="0"/>
              <a:t>.</a:t>
            </a:r>
          </a:p>
          <a:p>
            <a:endParaRPr lang="da-DK" dirty="0" smtClean="0"/>
          </a:p>
          <a:p>
            <a:r>
              <a:rPr lang="da-DK" dirty="0" smtClean="0"/>
              <a:t>Nietzsche-teksten og historie om skønjomfruen og forføreren – yderst frit efter Kierkegaards Johannes forføreren i ”Forførerens dagbog”</a:t>
            </a:r>
          </a:p>
          <a:p>
            <a:r>
              <a:rPr lang="da-DK" dirty="0" smtClean="0"/>
              <a:t>Alternativt: http://</a:t>
            </a:r>
            <a:r>
              <a:rPr lang="da-DK" dirty="0" err="1" smtClean="0"/>
              <a:t>www.kierkegaard-kultur.dk</a:t>
            </a:r>
            <a:r>
              <a:rPr lang="da-DK" dirty="0" smtClean="0"/>
              <a:t>/Kultur/kultur1aFDMOZ.htm</a:t>
            </a:r>
            <a:endParaRPr lang="da-DK" dirty="0"/>
          </a:p>
          <a:p>
            <a:endParaRPr lang="da-DK" dirty="0"/>
          </a:p>
        </p:txBody>
      </p:sp>
    </p:spTree>
    <p:extLst>
      <p:ext uri="{BB962C8B-B14F-4D97-AF65-F5344CB8AC3E}">
        <p14:creationId xmlns:p14="http://schemas.microsoft.com/office/powerpoint/2010/main" val="378194424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fontScale="92500" lnSpcReduction="20000"/>
          </a:bodyPr>
          <a:lstStyle/>
          <a:p>
            <a:r>
              <a:rPr lang="da-DK" dirty="0"/>
              <a:t>20.  århundrede</a:t>
            </a:r>
          </a:p>
          <a:p>
            <a:r>
              <a:rPr lang="da-DK" dirty="0"/>
              <a:t> </a:t>
            </a:r>
          </a:p>
          <a:p>
            <a:r>
              <a:rPr lang="da-DK" dirty="0"/>
              <a:t>Alt er gået i opløsning</a:t>
            </a:r>
          </a:p>
          <a:p>
            <a:r>
              <a:rPr lang="da-DK" dirty="0"/>
              <a:t> </a:t>
            </a:r>
          </a:p>
          <a:p>
            <a:r>
              <a:rPr lang="da-DK" dirty="0"/>
              <a:t>Religion og rationalitet udelukker hinanden.</a:t>
            </a:r>
          </a:p>
          <a:p>
            <a:r>
              <a:rPr lang="da-DK" dirty="0"/>
              <a:t> </a:t>
            </a:r>
          </a:p>
          <a:p>
            <a:r>
              <a:rPr lang="da-DK" dirty="0"/>
              <a:t>Og desuden siger Freud at det irrationelle hos mennesket er det dominerende</a:t>
            </a:r>
          </a:p>
          <a:p>
            <a:r>
              <a:rPr lang="da-DK" dirty="0"/>
              <a:t> </a:t>
            </a:r>
          </a:p>
          <a:p>
            <a:r>
              <a:rPr lang="da-DK" dirty="0"/>
              <a:t>Hvor er fornuften og meningen i de forfærdelige krige?</a:t>
            </a:r>
          </a:p>
          <a:p>
            <a:r>
              <a:rPr lang="da-DK" dirty="0"/>
              <a:t> </a:t>
            </a:r>
          </a:p>
          <a:p>
            <a:r>
              <a:rPr lang="da-DK" dirty="0"/>
              <a:t>De rationelle forklaringer på tilværelsen er væk</a:t>
            </a:r>
          </a:p>
          <a:p>
            <a:r>
              <a:rPr lang="da-DK" dirty="0"/>
              <a:t>De religiøse forklaringer på tilværelsen er væk</a:t>
            </a:r>
          </a:p>
          <a:p>
            <a:endParaRPr lang="da-DK" dirty="0"/>
          </a:p>
        </p:txBody>
      </p:sp>
    </p:spTree>
    <p:extLst>
      <p:ext uri="{BB962C8B-B14F-4D97-AF65-F5344CB8AC3E}">
        <p14:creationId xmlns:p14="http://schemas.microsoft.com/office/powerpoint/2010/main" val="378515015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a:t>Menneskets bliver angst og splittet</a:t>
            </a:r>
          </a:p>
          <a:p>
            <a:r>
              <a:rPr lang="da-DK" dirty="0"/>
              <a:t> </a:t>
            </a:r>
          </a:p>
          <a:p>
            <a:r>
              <a:rPr lang="da-DK" dirty="0"/>
              <a:t>For </a:t>
            </a:r>
            <a:r>
              <a:rPr lang="da-DK" dirty="0" smtClean="0"/>
              <a:t>det 20. århundredets </a:t>
            </a:r>
            <a:r>
              <a:rPr lang="da-DK" dirty="0"/>
              <a:t>eksistentialistiske filosoffer blev spørgsmålet:</a:t>
            </a:r>
          </a:p>
          <a:p>
            <a:r>
              <a:rPr lang="da-DK" dirty="0"/>
              <a:t> </a:t>
            </a:r>
          </a:p>
          <a:p>
            <a:r>
              <a:rPr lang="da-DK" dirty="0"/>
              <a:t>Hvad er så menneskets muligheder i denne ødelagte verden</a:t>
            </a:r>
            <a:r>
              <a:rPr lang="da-DK" dirty="0" smtClean="0"/>
              <a:t>?</a:t>
            </a:r>
          </a:p>
          <a:p>
            <a:endParaRPr lang="da-DK" dirty="0"/>
          </a:p>
          <a:p>
            <a:endParaRPr lang="da-DK" dirty="0"/>
          </a:p>
        </p:txBody>
      </p:sp>
    </p:spTree>
    <p:extLst>
      <p:ext uri="{BB962C8B-B14F-4D97-AF65-F5344CB8AC3E}">
        <p14:creationId xmlns:p14="http://schemas.microsoft.com/office/powerpoint/2010/main" val="42167532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en-US" dirty="0" err="1"/>
              <a:t>Lidt</a:t>
            </a:r>
            <a:r>
              <a:rPr lang="en-US" dirty="0"/>
              <a:t> </a:t>
            </a:r>
            <a:r>
              <a:rPr lang="en-US" dirty="0" err="1"/>
              <a:t>om</a:t>
            </a:r>
            <a:r>
              <a:rPr lang="en-US" dirty="0"/>
              <a:t> </a:t>
            </a:r>
            <a:r>
              <a:rPr lang="en-US" dirty="0" err="1" smtClean="0"/>
              <a:t>Eksistentialisme</a:t>
            </a:r>
            <a:endParaRPr lang="en-US" dirty="0" smtClean="0"/>
          </a:p>
          <a:p>
            <a:endParaRPr lang="da-DK" dirty="0"/>
          </a:p>
          <a:p>
            <a:r>
              <a:rPr lang="en-US" dirty="0" err="1"/>
              <a:t>Mennesker</a:t>
            </a:r>
            <a:r>
              <a:rPr lang="en-US" dirty="0"/>
              <a:t> </a:t>
            </a:r>
            <a:r>
              <a:rPr lang="en-US" dirty="0" err="1"/>
              <a:t>er</a:t>
            </a:r>
            <a:r>
              <a:rPr lang="en-US" dirty="0"/>
              <a:t> </a:t>
            </a:r>
            <a:r>
              <a:rPr lang="en-US" dirty="0" err="1" smtClean="0"/>
              <a:t>subjekter</a:t>
            </a:r>
            <a:r>
              <a:rPr lang="en-US" dirty="0" smtClean="0"/>
              <a:t>/</a:t>
            </a:r>
            <a:r>
              <a:rPr lang="en-US" dirty="0" err="1" smtClean="0"/>
              <a:t>individer</a:t>
            </a:r>
            <a:r>
              <a:rPr lang="en-US" dirty="0" smtClean="0"/>
              <a:t> </a:t>
            </a:r>
            <a:r>
              <a:rPr lang="en-US" dirty="0" err="1"/>
              <a:t>i</a:t>
            </a:r>
            <a:r>
              <a:rPr lang="en-US" dirty="0"/>
              <a:t> et </a:t>
            </a:r>
            <a:r>
              <a:rPr lang="en-US" dirty="0" err="1"/>
              <a:t>ligegyldigt</a:t>
            </a:r>
            <a:r>
              <a:rPr lang="en-US" dirty="0"/>
              <a:t> </a:t>
            </a:r>
            <a:r>
              <a:rPr lang="en-US" dirty="0" err="1"/>
              <a:t>univers</a:t>
            </a:r>
            <a:r>
              <a:rPr lang="en-US" dirty="0"/>
              <a:t> </a:t>
            </a:r>
            <a:r>
              <a:rPr lang="en-US" dirty="0" err="1"/>
              <a:t>uden</a:t>
            </a:r>
            <a:r>
              <a:rPr lang="en-US" dirty="0"/>
              <a:t> </a:t>
            </a:r>
            <a:r>
              <a:rPr lang="en-US" dirty="0" err="1"/>
              <a:t>mening</a:t>
            </a:r>
            <a:r>
              <a:rPr lang="en-US" dirty="0"/>
              <a:t>. </a:t>
            </a:r>
            <a:endParaRPr lang="da-DK" dirty="0"/>
          </a:p>
          <a:p>
            <a:endParaRPr lang="en-US" dirty="0" smtClean="0"/>
          </a:p>
          <a:p>
            <a:r>
              <a:rPr lang="en-US" dirty="0" err="1" smtClean="0"/>
              <a:t>Meningen</a:t>
            </a:r>
            <a:r>
              <a:rPr lang="en-US" dirty="0" smtClean="0"/>
              <a:t> </a:t>
            </a:r>
            <a:r>
              <a:rPr lang="en-US" dirty="0" err="1"/>
              <a:t>skabes</a:t>
            </a:r>
            <a:r>
              <a:rPr lang="en-US" dirty="0"/>
              <a:t> kun </a:t>
            </a:r>
            <a:r>
              <a:rPr lang="en-US" dirty="0" err="1"/>
              <a:t>som</a:t>
            </a:r>
            <a:r>
              <a:rPr lang="en-US" dirty="0"/>
              <a:t> </a:t>
            </a:r>
            <a:r>
              <a:rPr lang="en-US" dirty="0" err="1"/>
              <a:t>følge</a:t>
            </a:r>
            <a:r>
              <a:rPr lang="en-US" dirty="0"/>
              <a:t> </a:t>
            </a:r>
            <a:r>
              <a:rPr lang="en-US" dirty="0" err="1"/>
              <a:t>af</a:t>
            </a:r>
            <a:r>
              <a:rPr lang="en-US" dirty="0"/>
              <a:t> de </a:t>
            </a:r>
            <a:r>
              <a:rPr lang="en-US" dirty="0" err="1"/>
              <a:t>valg</a:t>
            </a:r>
            <a:r>
              <a:rPr lang="en-US" dirty="0"/>
              <a:t>, man </a:t>
            </a:r>
            <a:r>
              <a:rPr lang="en-US" dirty="0" err="1"/>
              <a:t>træffer</a:t>
            </a:r>
            <a:r>
              <a:rPr lang="en-US" dirty="0"/>
              <a:t>. </a:t>
            </a:r>
            <a:endParaRPr lang="da-DK" dirty="0"/>
          </a:p>
          <a:p>
            <a:endParaRPr lang="en-US" dirty="0" smtClean="0"/>
          </a:p>
          <a:p>
            <a:r>
              <a:rPr lang="en-US" dirty="0" err="1" smtClean="0"/>
              <a:t>Disse</a:t>
            </a:r>
            <a:r>
              <a:rPr lang="en-US" dirty="0" smtClean="0"/>
              <a:t> </a:t>
            </a:r>
            <a:r>
              <a:rPr lang="en-US" dirty="0" err="1"/>
              <a:t>valg</a:t>
            </a:r>
            <a:r>
              <a:rPr lang="en-US" dirty="0"/>
              <a:t> </a:t>
            </a:r>
            <a:r>
              <a:rPr lang="en-US" dirty="0" err="1"/>
              <a:t>står</a:t>
            </a:r>
            <a:r>
              <a:rPr lang="en-US" dirty="0"/>
              <a:t> man </a:t>
            </a:r>
            <a:r>
              <a:rPr lang="en-US" dirty="0" err="1"/>
              <a:t>til</a:t>
            </a:r>
            <a:r>
              <a:rPr lang="en-US" dirty="0"/>
              <a:t> </a:t>
            </a:r>
            <a:r>
              <a:rPr lang="en-US" dirty="0" err="1"/>
              <a:t>ansvar</a:t>
            </a:r>
            <a:r>
              <a:rPr lang="en-US" dirty="0"/>
              <a:t> for. </a:t>
            </a:r>
            <a:r>
              <a:rPr lang="en-US" dirty="0" err="1"/>
              <a:t>Ingen</a:t>
            </a:r>
            <a:r>
              <a:rPr lang="en-US" dirty="0"/>
              <a:t> </a:t>
            </a:r>
            <a:r>
              <a:rPr lang="en-US" dirty="0" err="1"/>
              <a:t>ydre</a:t>
            </a:r>
            <a:r>
              <a:rPr lang="en-US" dirty="0"/>
              <a:t> ting </a:t>
            </a:r>
            <a:r>
              <a:rPr lang="en-US" dirty="0" err="1"/>
              <a:t>kan</a:t>
            </a:r>
            <a:r>
              <a:rPr lang="en-US" dirty="0"/>
              <a:t> </a:t>
            </a:r>
            <a:r>
              <a:rPr lang="en-US" dirty="0" err="1"/>
              <a:t>bære</a:t>
            </a:r>
            <a:r>
              <a:rPr lang="en-US" dirty="0"/>
              <a:t> </a:t>
            </a:r>
            <a:r>
              <a:rPr lang="en-US" dirty="0" err="1"/>
              <a:t>skylden</a:t>
            </a:r>
            <a:r>
              <a:rPr lang="en-US" dirty="0"/>
              <a:t> for dine </a:t>
            </a:r>
            <a:r>
              <a:rPr lang="en-US" dirty="0" err="1"/>
              <a:t>valg</a:t>
            </a:r>
            <a:r>
              <a:rPr lang="en-US" dirty="0"/>
              <a:t>.</a:t>
            </a:r>
            <a:endParaRPr lang="da-DK" dirty="0"/>
          </a:p>
          <a:p>
            <a:endParaRPr lang="da-DK" dirty="0"/>
          </a:p>
        </p:txBody>
      </p:sp>
    </p:spTree>
    <p:extLst>
      <p:ext uri="{BB962C8B-B14F-4D97-AF65-F5344CB8AC3E}">
        <p14:creationId xmlns:p14="http://schemas.microsoft.com/office/powerpoint/2010/main" val="85955874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en-US" dirty="0" err="1"/>
              <a:t>Vigtige</a:t>
            </a:r>
            <a:r>
              <a:rPr lang="en-US" dirty="0"/>
              <a:t> </a:t>
            </a:r>
            <a:r>
              <a:rPr lang="en-US" dirty="0" err="1"/>
              <a:t>begreber</a:t>
            </a:r>
            <a:r>
              <a:rPr lang="en-US" dirty="0"/>
              <a:t> </a:t>
            </a:r>
            <a:r>
              <a:rPr lang="en-US" dirty="0" err="1"/>
              <a:t>er</a:t>
            </a:r>
            <a:r>
              <a:rPr lang="en-US" dirty="0"/>
              <a:t> angst, </a:t>
            </a:r>
            <a:r>
              <a:rPr lang="en-US" dirty="0" err="1"/>
              <a:t>frihed</a:t>
            </a:r>
            <a:r>
              <a:rPr lang="en-US" dirty="0"/>
              <a:t>, </a:t>
            </a:r>
            <a:r>
              <a:rPr lang="en-US" dirty="0" err="1"/>
              <a:t>identitet</a:t>
            </a:r>
            <a:r>
              <a:rPr lang="en-US" dirty="0"/>
              <a:t>, </a:t>
            </a:r>
            <a:r>
              <a:rPr lang="en-US" dirty="0" err="1"/>
              <a:t>ansvar</a:t>
            </a:r>
            <a:r>
              <a:rPr lang="en-US" dirty="0"/>
              <a:t>, </a:t>
            </a:r>
            <a:r>
              <a:rPr lang="en-US" dirty="0" err="1"/>
              <a:t>valg</a:t>
            </a:r>
            <a:r>
              <a:rPr lang="en-US" dirty="0"/>
              <a:t>, </a:t>
            </a:r>
            <a:r>
              <a:rPr lang="en-US" dirty="0" err="1"/>
              <a:t>og</a:t>
            </a:r>
            <a:r>
              <a:rPr lang="en-US" dirty="0"/>
              <a:t> den </a:t>
            </a:r>
            <a:r>
              <a:rPr lang="en-US" dirty="0" err="1"/>
              <a:t>menneskelige</a:t>
            </a:r>
            <a:r>
              <a:rPr lang="en-US" dirty="0"/>
              <a:t> </a:t>
            </a:r>
            <a:r>
              <a:rPr lang="en-US" dirty="0" err="1"/>
              <a:t>bevidsthed</a:t>
            </a:r>
            <a:r>
              <a:rPr lang="en-US" dirty="0"/>
              <a:t> </a:t>
            </a:r>
            <a:r>
              <a:rPr lang="en-US" dirty="0" err="1"/>
              <a:t>om</a:t>
            </a:r>
            <a:r>
              <a:rPr lang="en-US" dirty="0"/>
              <a:t> </a:t>
            </a:r>
            <a:r>
              <a:rPr lang="en-US" dirty="0" err="1"/>
              <a:t>både</a:t>
            </a:r>
            <a:r>
              <a:rPr lang="en-US" dirty="0"/>
              <a:t> </a:t>
            </a:r>
            <a:r>
              <a:rPr lang="en-US" dirty="0" err="1"/>
              <a:t>dets</a:t>
            </a:r>
            <a:r>
              <a:rPr lang="en-US" dirty="0"/>
              <a:t> </a:t>
            </a:r>
            <a:r>
              <a:rPr lang="en-US" dirty="0" err="1"/>
              <a:t>eksistens</a:t>
            </a:r>
            <a:r>
              <a:rPr lang="en-US" dirty="0"/>
              <a:t> </a:t>
            </a:r>
            <a:r>
              <a:rPr lang="en-US" dirty="0" err="1"/>
              <a:t>og</a:t>
            </a:r>
            <a:r>
              <a:rPr lang="en-US" dirty="0"/>
              <a:t> </a:t>
            </a:r>
            <a:r>
              <a:rPr lang="en-US" dirty="0" err="1"/>
              <a:t>død</a:t>
            </a:r>
            <a:r>
              <a:rPr lang="en-US" dirty="0"/>
              <a:t>. </a:t>
            </a:r>
            <a:endParaRPr lang="da-DK" dirty="0"/>
          </a:p>
          <a:p>
            <a:endParaRPr lang="en-US" dirty="0" smtClean="0"/>
          </a:p>
          <a:p>
            <a:r>
              <a:rPr lang="en-US" dirty="0" err="1" smtClean="0"/>
              <a:t>Disse</a:t>
            </a:r>
            <a:r>
              <a:rPr lang="en-US" dirty="0" smtClean="0"/>
              <a:t> </a:t>
            </a:r>
            <a:r>
              <a:rPr lang="en-US" dirty="0" err="1"/>
              <a:t>begreber</a:t>
            </a:r>
            <a:r>
              <a:rPr lang="en-US" dirty="0"/>
              <a:t> </a:t>
            </a:r>
            <a:r>
              <a:rPr lang="en-US" dirty="0" err="1"/>
              <a:t>er</a:t>
            </a:r>
            <a:r>
              <a:rPr lang="en-US" dirty="0"/>
              <a:t> </a:t>
            </a:r>
            <a:r>
              <a:rPr lang="en-US" dirty="0" err="1"/>
              <a:t>fundamentet</a:t>
            </a:r>
            <a:r>
              <a:rPr lang="en-US" dirty="0"/>
              <a:t> for den </a:t>
            </a:r>
            <a:r>
              <a:rPr lang="en-US" dirty="0" err="1"/>
              <a:t>menneskelige</a:t>
            </a:r>
            <a:r>
              <a:rPr lang="en-US" dirty="0"/>
              <a:t> </a:t>
            </a:r>
            <a:r>
              <a:rPr lang="en-US" dirty="0" err="1"/>
              <a:t>eksistens</a:t>
            </a:r>
            <a:r>
              <a:rPr lang="en-US" dirty="0"/>
              <a:t> </a:t>
            </a:r>
            <a:endParaRPr lang="da-DK" dirty="0"/>
          </a:p>
          <a:p>
            <a:endParaRPr lang="en-US" dirty="0" smtClean="0"/>
          </a:p>
          <a:p>
            <a:r>
              <a:rPr lang="en-US" dirty="0" err="1" smtClean="0"/>
              <a:t>Kravet</a:t>
            </a:r>
            <a:r>
              <a:rPr lang="en-US" dirty="0" smtClean="0"/>
              <a:t> </a:t>
            </a:r>
            <a:r>
              <a:rPr lang="en-US" dirty="0" err="1"/>
              <a:t>til</a:t>
            </a:r>
            <a:r>
              <a:rPr lang="en-US" dirty="0"/>
              <a:t> </a:t>
            </a:r>
            <a:r>
              <a:rPr lang="en-US" dirty="0" err="1"/>
              <a:t>mennesket</a:t>
            </a:r>
            <a:r>
              <a:rPr lang="en-US" dirty="0"/>
              <a:t> </a:t>
            </a:r>
            <a:r>
              <a:rPr lang="en-US" dirty="0" err="1"/>
              <a:t>er</a:t>
            </a:r>
            <a:r>
              <a:rPr lang="en-US" dirty="0"/>
              <a:t> at </a:t>
            </a:r>
            <a:r>
              <a:rPr lang="en-US" dirty="0" err="1"/>
              <a:t>det</a:t>
            </a:r>
            <a:r>
              <a:rPr lang="en-US" dirty="0"/>
              <a:t> </a:t>
            </a:r>
            <a:r>
              <a:rPr lang="en-US" dirty="0" err="1"/>
              <a:t>skal</a:t>
            </a:r>
            <a:r>
              <a:rPr lang="en-US" dirty="0"/>
              <a:t> </a:t>
            </a:r>
            <a:r>
              <a:rPr lang="en-US" dirty="0" err="1"/>
              <a:t>træde</a:t>
            </a:r>
            <a:r>
              <a:rPr lang="en-US" dirty="0"/>
              <a:t> </a:t>
            </a:r>
            <a:r>
              <a:rPr lang="en-US" dirty="0" err="1"/>
              <a:t>i</a:t>
            </a:r>
            <a:r>
              <a:rPr lang="en-US" dirty="0"/>
              <a:t> </a:t>
            </a:r>
            <a:r>
              <a:rPr lang="en-US" dirty="0" err="1"/>
              <a:t>eksistens</a:t>
            </a:r>
            <a:r>
              <a:rPr lang="en-US" dirty="0"/>
              <a:t>, </a:t>
            </a:r>
            <a:r>
              <a:rPr lang="en-US" dirty="0" err="1"/>
              <a:t>dvs</a:t>
            </a:r>
            <a:r>
              <a:rPr lang="en-US" dirty="0"/>
              <a:t>. </a:t>
            </a:r>
            <a:r>
              <a:rPr lang="en-US" dirty="0" err="1"/>
              <a:t>overtage</a:t>
            </a:r>
            <a:r>
              <a:rPr lang="en-US" dirty="0"/>
              <a:t> sig </a:t>
            </a:r>
            <a:r>
              <a:rPr lang="en-US" dirty="0" err="1"/>
              <a:t>selv</a:t>
            </a:r>
            <a:r>
              <a:rPr lang="en-US" dirty="0"/>
              <a:t> </a:t>
            </a:r>
            <a:r>
              <a:rPr lang="en-US" dirty="0" err="1"/>
              <a:t>og</a:t>
            </a:r>
            <a:r>
              <a:rPr lang="en-US" dirty="0"/>
              <a:t> </a:t>
            </a:r>
            <a:r>
              <a:rPr lang="en-US" dirty="0" err="1"/>
              <a:t>fuldt</a:t>
            </a:r>
            <a:r>
              <a:rPr lang="en-US" dirty="0"/>
              <a:t> </a:t>
            </a:r>
            <a:r>
              <a:rPr lang="en-US" dirty="0" err="1" smtClean="0"/>
              <a:t>ud</a:t>
            </a:r>
            <a:r>
              <a:rPr lang="en-US" dirty="0" smtClean="0"/>
              <a:t> </a:t>
            </a:r>
            <a:r>
              <a:rPr lang="en-US" dirty="0" err="1"/>
              <a:t>tage</a:t>
            </a:r>
            <a:r>
              <a:rPr lang="en-US" dirty="0"/>
              <a:t> </a:t>
            </a:r>
            <a:r>
              <a:rPr lang="en-US" dirty="0" err="1"/>
              <a:t>ansvaret</a:t>
            </a:r>
            <a:r>
              <a:rPr lang="en-US" dirty="0"/>
              <a:t> for sig </a:t>
            </a:r>
            <a:r>
              <a:rPr lang="en-US" dirty="0" err="1"/>
              <a:t>selv</a:t>
            </a:r>
            <a:r>
              <a:rPr lang="en-US" dirty="0"/>
              <a:t>. </a:t>
            </a:r>
            <a:endParaRPr lang="da-DK" dirty="0"/>
          </a:p>
          <a:p>
            <a:endParaRPr lang="da-DK" dirty="0"/>
          </a:p>
        </p:txBody>
      </p:sp>
    </p:spTree>
    <p:extLst>
      <p:ext uri="{BB962C8B-B14F-4D97-AF65-F5344CB8AC3E}">
        <p14:creationId xmlns:p14="http://schemas.microsoft.com/office/powerpoint/2010/main" val="38181193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endParaRPr lang="da-DK" dirty="0" smtClean="0"/>
          </a:p>
          <a:p>
            <a:r>
              <a:rPr lang="da-DK" dirty="0" smtClean="0"/>
              <a:t>Men </a:t>
            </a:r>
            <a:r>
              <a:rPr lang="da-DK" dirty="0"/>
              <a:t>først lidt om det 19. århundrede</a:t>
            </a:r>
          </a:p>
          <a:p>
            <a:r>
              <a:rPr lang="da-DK" dirty="0"/>
              <a:t> </a:t>
            </a:r>
          </a:p>
          <a:p>
            <a:r>
              <a:rPr lang="da-DK" dirty="0"/>
              <a:t>Generelt positiv livsstemning </a:t>
            </a:r>
          </a:p>
          <a:p>
            <a:r>
              <a:rPr lang="da-DK" dirty="0"/>
              <a:t> </a:t>
            </a:r>
          </a:p>
          <a:p>
            <a:r>
              <a:rPr lang="da-DK" dirty="0"/>
              <a:t>Romantikken </a:t>
            </a:r>
            <a:endParaRPr lang="da-DK" dirty="0" smtClean="0"/>
          </a:p>
          <a:p>
            <a:endParaRPr lang="da-DK" dirty="0"/>
          </a:p>
          <a:p>
            <a:r>
              <a:rPr lang="da-DK" dirty="0"/>
              <a:t>Naturalismen </a:t>
            </a:r>
          </a:p>
        </p:txBody>
      </p:sp>
    </p:spTree>
    <p:extLst>
      <p:ext uri="{BB962C8B-B14F-4D97-AF65-F5344CB8AC3E}">
        <p14:creationId xmlns:p14="http://schemas.microsoft.com/office/powerpoint/2010/main" val="2306580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a:t>Forskellige måder at være eksistentialist på:</a:t>
            </a:r>
          </a:p>
          <a:p>
            <a:r>
              <a:rPr lang="da-DK" dirty="0"/>
              <a:t> </a:t>
            </a:r>
          </a:p>
          <a:p>
            <a:r>
              <a:rPr lang="da-DK" dirty="0"/>
              <a:t>Udgangspunktet er at livet er PROBLEMATISK OG LIDELSESFYLDT</a:t>
            </a:r>
          </a:p>
          <a:p>
            <a:r>
              <a:rPr lang="da-DK" dirty="0"/>
              <a:t>Men for de fleste eksistentialistiske filosoffer er der en udvej</a:t>
            </a:r>
          </a:p>
          <a:p>
            <a:r>
              <a:rPr lang="da-DK" dirty="0"/>
              <a:t> </a:t>
            </a:r>
          </a:p>
          <a:p>
            <a:r>
              <a:rPr lang="da-DK" dirty="0"/>
              <a:t>Her er et par eksempler:</a:t>
            </a:r>
          </a:p>
          <a:p>
            <a:endParaRPr lang="da-DK" dirty="0"/>
          </a:p>
        </p:txBody>
      </p:sp>
    </p:spTree>
    <p:extLst>
      <p:ext uri="{BB962C8B-B14F-4D97-AF65-F5344CB8AC3E}">
        <p14:creationId xmlns:p14="http://schemas.microsoft.com/office/powerpoint/2010/main" val="2339945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a:t>Schopenhauer (1788-1860): Pessimistisk ateist: Livet svinger som et pendul frem og tilbage mellem smerte og lidelse. Menneskets begær er umætteligt. Misundelse, nid og nag og beskidte tricks er livets lov </a:t>
            </a:r>
            <a:r>
              <a:rPr lang="da-DK" dirty="0">
                <a:sym typeface="Wingdings"/>
              </a:rPr>
              <a:t></a:t>
            </a:r>
            <a:r>
              <a:rPr lang="da-DK" dirty="0"/>
              <a:t> der kommer aldrig noget lykkeligt ud af det. </a:t>
            </a:r>
          </a:p>
          <a:p>
            <a:r>
              <a:rPr lang="da-DK" dirty="0"/>
              <a:t> </a:t>
            </a:r>
          </a:p>
          <a:p>
            <a:r>
              <a:rPr lang="da-DK" dirty="0"/>
              <a:t>Nietzsche: Positiv ateist: Livsviljen er blevet viljen til magt. Mennesket skal vælge sine egne værdier og fornægte kristendommens svage normer og værdier. Mennesket skal selv skabe sin egen mening i verden.  </a:t>
            </a:r>
          </a:p>
          <a:p>
            <a:endParaRPr lang="da-DK" dirty="0"/>
          </a:p>
        </p:txBody>
      </p:sp>
    </p:spTree>
    <p:extLst>
      <p:ext uri="{BB962C8B-B14F-4D97-AF65-F5344CB8AC3E}">
        <p14:creationId xmlns:p14="http://schemas.microsoft.com/office/powerpoint/2010/main" val="2120936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a:bodyPr>
          <a:lstStyle/>
          <a:p>
            <a:r>
              <a:rPr lang="da-DK" dirty="0"/>
              <a:t>Heidegger: (1889-1976): Positiv ateist: </a:t>
            </a:r>
            <a:endParaRPr lang="da-DK" dirty="0" smtClean="0"/>
          </a:p>
          <a:p>
            <a:pPr algn="l"/>
            <a:endParaRPr lang="da-DK" dirty="0" smtClean="0"/>
          </a:p>
          <a:p>
            <a:pPr algn="l"/>
            <a:r>
              <a:rPr lang="da-DK" dirty="0" smtClean="0"/>
              <a:t>Anerkend at du skal dø!</a:t>
            </a:r>
          </a:p>
          <a:p>
            <a:pPr algn="l"/>
            <a:r>
              <a:rPr lang="da-DK" dirty="0" smtClean="0"/>
              <a:t>Anerkend at der er intet efter døden!</a:t>
            </a:r>
          </a:p>
          <a:p>
            <a:pPr algn="l"/>
            <a:endParaRPr lang="da-DK" dirty="0"/>
          </a:p>
          <a:p>
            <a:pPr algn="l"/>
            <a:r>
              <a:rPr lang="da-DK" dirty="0" smtClean="0"/>
              <a:t>Så kan du leve et meningsfyldt, sandt liv med et autentisk forhold til andre mennesker og dig selv.</a:t>
            </a:r>
          </a:p>
          <a:p>
            <a:pPr algn="l"/>
            <a:endParaRPr lang="da-DK" dirty="0"/>
          </a:p>
          <a:p>
            <a:pPr algn="l"/>
            <a:r>
              <a:rPr lang="da-DK" dirty="0" smtClean="0"/>
              <a:t>Du har en samvittighed </a:t>
            </a:r>
            <a:r>
              <a:rPr lang="da-DK" dirty="0" smtClean="0">
                <a:sym typeface="Wingdings"/>
              </a:rPr>
              <a:t> derfor skal du tage ansvar for dig selv og leve ansvarligt</a:t>
            </a:r>
            <a:endParaRPr lang="da-DK" dirty="0" smtClean="0"/>
          </a:p>
          <a:p>
            <a:endParaRPr lang="da-DK" dirty="0"/>
          </a:p>
          <a:p>
            <a:endParaRPr lang="da-DK" dirty="0"/>
          </a:p>
        </p:txBody>
      </p:sp>
    </p:spTree>
    <p:extLst>
      <p:ext uri="{BB962C8B-B14F-4D97-AF65-F5344CB8AC3E}">
        <p14:creationId xmlns:p14="http://schemas.microsoft.com/office/powerpoint/2010/main" val="3177012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fontScale="92500" lnSpcReduction="20000"/>
          </a:bodyPr>
          <a:lstStyle/>
          <a:p>
            <a:r>
              <a:rPr lang="da-DK" dirty="0"/>
              <a:t>Sartre (1905-1980): </a:t>
            </a:r>
            <a:r>
              <a:rPr lang="da-DK" dirty="0" smtClean="0"/>
              <a:t>ateist</a:t>
            </a:r>
            <a:r>
              <a:rPr lang="da-DK" dirty="0"/>
              <a:t>: </a:t>
            </a:r>
            <a:endParaRPr lang="da-DK" dirty="0" smtClean="0"/>
          </a:p>
          <a:p>
            <a:pPr marL="457200" indent="-457200" algn="l">
              <a:buFontTx/>
              <a:buChar char="-"/>
            </a:pPr>
            <a:r>
              <a:rPr lang="da-DK" dirty="0" err="1" smtClean="0"/>
              <a:t>Menn</a:t>
            </a:r>
            <a:r>
              <a:rPr lang="da-DK" dirty="0" smtClean="0"/>
              <a:t> er tvunget ud i en b</a:t>
            </a:r>
            <a:r>
              <a:rPr lang="da-DK" dirty="0" smtClean="0"/>
              <a:t>arsk gudsløs, meningsløs tilværelse</a:t>
            </a:r>
          </a:p>
          <a:p>
            <a:pPr algn="l"/>
            <a:endParaRPr lang="da-DK" dirty="0" smtClean="0"/>
          </a:p>
          <a:p>
            <a:pPr marL="457200" indent="-457200" algn="l">
              <a:buFontTx/>
              <a:buChar char="-"/>
            </a:pPr>
            <a:r>
              <a:rPr lang="da-DK" dirty="0" smtClean="0"/>
              <a:t>Intet er sikkert og du skal træffe en masse valg</a:t>
            </a:r>
          </a:p>
          <a:p>
            <a:pPr algn="l"/>
            <a:endParaRPr lang="da-DK" dirty="0" smtClean="0"/>
          </a:p>
          <a:p>
            <a:pPr marL="457200" indent="-457200" algn="l">
              <a:buFontTx/>
              <a:buChar char="-"/>
            </a:pPr>
            <a:r>
              <a:rPr lang="da-DK" dirty="0" err="1" smtClean="0"/>
              <a:t>Menn</a:t>
            </a:r>
            <a:r>
              <a:rPr lang="da-DK" dirty="0" smtClean="0"/>
              <a:t> er forladt, desperat og vred på verden </a:t>
            </a:r>
            <a:r>
              <a:rPr lang="da-DK" dirty="0" smtClean="0">
                <a:sym typeface="Wingdings"/>
              </a:rPr>
              <a:t></a:t>
            </a:r>
            <a:endParaRPr lang="da-DK" dirty="0" smtClean="0"/>
          </a:p>
          <a:p>
            <a:pPr marL="457200" indent="-457200" algn="l">
              <a:buFontTx/>
              <a:buChar char="-"/>
            </a:pPr>
            <a:endParaRPr lang="da-DK" dirty="0"/>
          </a:p>
          <a:p>
            <a:pPr marL="457200" indent="-457200" algn="l">
              <a:buFontTx/>
              <a:buChar char="-"/>
            </a:pPr>
            <a:r>
              <a:rPr lang="da-DK" dirty="0" smtClean="0"/>
              <a:t>Vreden kan gøre: at man ikke tager ansvar, men tror på skæbnen eller en religion</a:t>
            </a:r>
          </a:p>
          <a:p>
            <a:pPr marL="457200" indent="-457200" algn="l">
              <a:buFontTx/>
              <a:buChar char="-"/>
            </a:pPr>
            <a:endParaRPr lang="da-DK" dirty="0" smtClean="0"/>
          </a:p>
          <a:p>
            <a:pPr marL="457200" indent="-457200" algn="l">
              <a:buFontTx/>
              <a:buChar char="-"/>
            </a:pPr>
            <a:r>
              <a:rPr lang="da-DK" dirty="0" smtClean="0"/>
              <a:t>Men </a:t>
            </a:r>
            <a:r>
              <a:rPr lang="da-DK" dirty="0" err="1" smtClean="0"/>
              <a:t>menn</a:t>
            </a:r>
            <a:r>
              <a:rPr lang="da-DK" dirty="0" smtClean="0"/>
              <a:t> </a:t>
            </a:r>
            <a:r>
              <a:rPr lang="da-DK" dirty="0"/>
              <a:t>er dømt til at være frit, men </a:t>
            </a:r>
            <a:r>
              <a:rPr lang="da-DK" dirty="0" err="1" smtClean="0"/>
              <a:t>menn</a:t>
            </a:r>
            <a:r>
              <a:rPr lang="da-DK" dirty="0" smtClean="0"/>
              <a:t> vil ikke friheden. Hvorfor?</a:t>
            </a:r>
          </a:p>
          <a:p>
            <a:pPr marL="1828800" lvl="3" indent="-457200" algn="l">
              <a:buFontTx/>
              <a:buChar char="-"/>
            </a:pPr>
            <a:r>
              <a:rPr lang="da-DK" dirty="0" smtClean="0"/>
              <a:t>Det er svært! </a:t>
            </a:r>
            <a:r>
              <a:rPr lang="da-DK" dirty="0" smtClean="0">
                <a:sym typeface="Wingdings"/>
              </a:rPr>
              <a:t> Alle valg er også et fravalg – og det fravalg skal det stå til ansvar for. </a:t>
            </a:r>
            <a:r>
              <a:rPr lang="da-DK" dirty="0" err="1" smtClean="0">
                <a:sym typeface="Wingdings"/>
              </a:rPr>
              <a:t>Menn</a:t>
            </a:r>
            <a:r>
              <a:rPr lang="da-DK" dirty="0" smtClean="0">
                <a:sym typeface="Wingdings"/>
              </a:rPr>
              <a:t> begrænser hinanden ved deres valg</a:t>
            </a:r>
          </a:p>
          <a:p>
            <a:pPr marL="1828800" lvl="3" indent="-457200" algn="l">
              <a:buFontTx/>
              <a:buChar char="-"/>
            </a:pPr>
            <a:endParaRPr lang="da-DK" dirty="0" smtClean="0"/>
          </a:p>
          <a:p>
            <a:pPr marL="457200" indent="-457200" algn="l">
              <a:buFontTx/>
              <a:buChar char="-"/>
            </a:pPr>
            <a:endParaRPr lang="da-DK" dirty="0"/>
          </a:p>
          <a:p>
            <a:endParaRPr lang="da-DK" dirty="0"/>
          </a:p>
        </p:txBody>
      </p:sp>
    </p:spTree>
    <p:extLst>
      <p:ext uri="{BB962C8B-B14F-4D97-AF65-F5344CB8AC3E}">
        <p14:creationId xmlns:p14="http://schemas.microsoft.com/office/powerpoint/2010/main" val="558529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a:bodyPr>
          <a:lstStyle/>
          <a:p>
            <a:r>
              <a:rPr lang="da-DK" dirty="0"/>
              <a:t>Bubber (1873-1965): positiv jøde: </a:t>
            </a:r>
            <a:endParaRPr lang="da-DK" dirty="0" smtClean="0"/>
          </a:p>
          <a:p>
            <a:pPr algn="l"/>
            <a:r>
              <a:rPr lang="da-DK" dirty="0" err="1" smtClean="0"/>
              <a:t>Menn</a:t>
            </a:r>
            <a:r>
              <a:rPr lang="da-DK" dirty="0" smtClean="0"/>
              <a:t> eksisterer </a:t>
            </a:r>
            <a:r>
              <a:rPr lang="da-DK" dirty="0"/>
              <a:t>først rigtigt, når det forholder sig til sit medmenneske i gensidig </a:t>
            </a:r>
            <a:r>
              <a:rPr lang="da-DK" dirty="0" err="1"/>
              <a:t>lytten</a:t>
            </a:r>
            <a:r>
              <a:rPr lang="da-DK" dirty="0"/>
              <a:t> og </a:t>
            </a:r>
            <a:r>
              <a:rPr lang="da-DK" dirty="0" smtClean="0"/>
              <a:t>forståelse</a:t>
            </a:r>
            <a:endParaRPr lang="da-DK" dirty="0"/>
          </a:p>
          <a:p>
            <a:pPr algn="l"/>
            <a:r>
              <a:rPr lang="da-DK" dirty="0" smtClean="0">
                <a:sym typeface="Wingdings"/>
              </a:rPr>
              <a:t></a:t>
            </a:r>
            <a:endParaRPr lang="da-DK" dirty="0" smtClean="0"/>
          </a:p>
          <a:p>
            <a:pPr algn="l"/>
            <a:r>
              <a:rPr lang="da-DK" dirty="0" smtClean="0"/>
              <a:t>+ LIV OG KÆRLIGHED</a:t>
            </a:r>
            <a:r>
              <a:rPr lang="da-DK" dirty="0" smtClean="0"/>
              <a:t> </a:t>
            </a:r>
          </a:p>
          <a:p>
            <a:pPr algn="l"/>
            <a:r>
              <a:rPr lang="da-DK" dirty="0" smtClean="0"/>
              <a:t>- EGOISME</a:t>
            </a:r>
          </a:p>
          <a:p>
            <a:pPr algn="l"/>
            <a:endParaRPr lang="da-DK" dirty="0"/>
          </a:p>
          <a:p>
            <a:pPr algn="l"/>
            <a:r>
              <a:rPr lang="da-DK" dirty="0" smtClean="0"/>
              <a:t>Guds </a:t>
            </a:r>
            <a:r>
              <a:rPr lang="da-DK" dirty="0"/>
              <a:t>nærhed opleves </a:t>
            </a:r>
            <a:r>
              <a:rPr lang="da-DK" dirty="0" smtClean="0"/>
              <a:t>i </a:t>
            </a:r>
            <a:r>
              <a:rPr lang="da-DK" dirty="0"/>
              <a:t>det jævne liv i og med naturen og medmenneskene. </a:t>
            </a:r>
            <a:r>
              <a:rPr lang="da-DK" dirty="0" smtClean="0">
                <a:sym typeface="Wingdings"/>
              </a:rPr>
              <a:t> </a:t>
            </a:r>
            <a:r>
              <a:rPr lang="da-DK" dirty="0" smtClean="0"/>
              <a:t>Mennesket </a:t>
            </a:r>
            <a:r>
              <a:rPr lang="da-DK" dirty="0"/>
              <a:t>kommer i et personligt forhold med gud.</a:t>
            </a:r>
          </a:p>
          <a:p>
            <a:endParaRPr lang="da-DK" dirty="0"/>
          </a:p>
        </p:txBody>
      </p:sp>
    </p:spTree>
    <p:extLst>
      <p:ext uri="{BB962C8B-B14F-4D97-AF65-F5344CB8AC3E}">
        <p14:creationId xmlns:p14="http://schemas.microsoft.com/office/powerpoint/2010/main" val="7182092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lnSpcReduction="10000"/>
          </a:bodyPr>
          <a:lstStyle/>
          <a:p>
            <a:r>
              <a:rPr lang="da-DK" dirty="0"/>
              <a:t> </a:t>
            </a:r>
          </a:p>
          <a:p>
            <a:r>
              <a:rPr lang="da-DK" dirty="0" smtClean="0"/>
              <a:t>Marcel (1889-1973): positiv kristen: </a:t>
            </a:r>
            <a:endParaRPr lang="da-DK" dirty="0"/>
          </a:p>
          <a:p>
            <a:r>
              <a:rPr lang="da-DK" dirty="0" smtClean="0"/>
              <a:t>Mennesket er frit </a:t>
            </a:r>
          </a:p>
          <a:p>
            <a:r>
              <a:rPr lang="da-DK" dirty="0" smtClean="0">
                <a:sym typeface="Wingdings"/>
              </a:rPr>
              <a:t></a:t>
            </a:r>
            <a:endParaRPr lang="da-DK" dirty="0" smtClean="0"/>
          </a:p>
          <a:p>
            <a:r>
              <a:rPr lang="da-DK" dirty="0" smtClean="0"/>
              <a:t>vælg </a:t>
            </a:r>
            <a:r>
              <a:rPr lang="da-DK" dirty="0" smtClean="0"/>
              <a:t>troen på gud eller lad være. </a:t>
            </a:r>
          </a:p>
          <a:p>
            <a:r>
              <a:rPr lang="da-DK" dirty="0" smtClean="0">
                <a:sym typeface="Wingdings"/>
              </a:rPr>
              <a:t></a:t>
            </a:r>
            <a:endParaRPr lang="da-DK" dirty="0" smtClean="0"/>
          </a:p>
          <a:p>
            <a:r>
              <a:rPr lang="da-DK" dirty="0" smtClean="0"/>
              <a:t>Vælg at tro</a:t>
            </a:r>
          </a:p>
          <a:p>
            <a:r>
              <a:rPr lang="da-DK" dirty="0" smtClean="0">
                <a:sym typeface="Wingdings"/>
              </a:rPr>
              <a:t> </a:t>
            </a:r>
          </a:p>
          <a:p>
            <a:r>
              <a:rPr lang="da-DK" dirty="0" smtClean="0">
                <a:sym typeface="Wingdings"/>
              </a:rPr>
              <a:t>Da vælges livet og håbet og derved</a:t>
            </a:r>
            <a:endParaRPr lang="da-DK" dirty="0">
              <a:sym typeface="Wingdings"/>
            </a:endParaRPr>
          </a:p>
          <a:p>
            <a:r>
              <a:rPr lang="da-DK" dirty="0" smtClean="0">
                <a:sym typeface="Wingdings"/>
              </a:rPr>
              <a:t>+ håb</a:t>
            </a:r>
          </a:p>
          <a:p>
            <a:r>
              <a:rPr lang="da-DK" dirty="0" smtClean="0"/>
              <a:t>- </a:t>
            </a:r>
            <a:r>
              <a:rPr lang="da-DK" dirty="0" smtClean="0"/>
              <a:t>fortvivlelse og angst</a:t>
            </a:r>
          </a:p>
          <a:p>
            <a:endParaRPr lang="da-DK" dirty="0"/>
          </a:p>
        </p:txBody>
      </p:sp>
    </p:spTree>
    <p:extLst>
      <p:ext uri="{BB962C8B-B14F-4D97-AF65-F5344CB8AC3E}">
        <p14:creationId xmlns:p14="http://schemas.microsoft.com/office/powerpoint/2010/main" val="35074944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endParaRPr lang="da-DK" dirty="0" smtClean="0"/>
          </a:p>
          <a:p>
            <a:r>
              <a:rPr lang="da-DK" dirty="0" smtClean="0"/>
              <a:t>Så skal der rulles blyanter i </a:t>
            </a:r>
            <a:r>
              <a:rPr lang="da-DK" dirty="0"/>
              <a:t>4</a:t>
            </a:r>
            <a:r>
              <a:rPr lang="da-DK" dirty="0" smtClean="0"/>
              <a:t> minutter</a:t>
            </a:r>
          </a:p>
          <a:p>
            <a:endParaRPr lang="da-DK" dirty="0"/>
          </a:p>
          <a:p>
            <a:r>
              <a:rPr lang="da-DK" dirty="0" smtClean="0"/>
              <a:t>Blyanten rulles op ad den ene side af ryglænet kun ved brug af </a:t>
            </a:r>
          </a:p>
          <a:p>
            <a:r>
              <a:rPr lang="da-DK" sz="4000" dirty="0" smtClean="0"/>
              <a:t>1 (én) finger</a:t>
            </a:r>
          </a:p>
          <a:p>
            <a:r>
              <a:rPr lang="da-DK" dirty="0" smtClean="0"/>
              <a:t>Til den når toppen og falder ned, hvorefter den samles op og rulles tilbage over den anden side af ryglænet, osv. (forestil jer at I skal gøre det resten af jeres liv)</a:t>
            </a:r>
            <a:endParaRPr lang="da-DK" dirty="0"/>
          </a:p>
          <a:p>
            <a:endParaRPr lang="da-DK" dirty="0"/>
          </a:p>
        </p:txBody>
      </p:sp>
    </p:spTree>
    <p:extLst>
      <p:ext uri="{BB962C8B-B14F-4D97-AF65-F5344CB8AC3E}">
        <p14:creationId xmlns:p14="http://schemas.microsoft.com/office/powerpoint/2010/main" val="36670493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smtClean="0"/>
              <a:t>Sisyfosmyten</a:t>
            </a:r>
            <a:endParaRPr lang="da-DK" dirty="0"/>
          </a:p>
          <a:p>
            <a:endParaRPr lang="da-DK" dirty="0"/>
          </a:p>
        </p:txBody>
      </p:sp>
      <p:pic>
        <p:nvPicPr>
          <p:cNvPr id="2" name="Billede 1"/>
          <p:cNvPicPr>
            <a:picLocks noChangeAspect="1"/>
          </p:cNvPicPr>
          <p:nvPr/>
        </p:nvPicPr>
        <p:blipFill>
          <a:blip r:embed="rId2"/>
          <a:stretch>
            <a:fillRect/>
          </a:stretch>
        </p:blipFill>
        <p:spPr>
          <a:xfrm>
            <a:off x="2032000" y="927100"/>
            <a:ext cx="5080000" cy="5003800"/>
          </a:xfrm>
          <a:prstGeom prst="rect">
            <a:avLst/>
          </a:prstGeom>
        </p:spPr>
      </p:pic>
    </p:spTree>
    <p:extLst>
      <p:ext uri="{BB962C8B-B14F-4D97-AF65-F5344CB8AC3E}">
        <p14:creationId xmlns:p14="http://schemas.microsoft.com/office/powerpoint/2010/main" val="18082744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fontScale="85000" lnSpcReduction="20000"/>
          </a:bodyPr>
          <a:lstStyle/>
          <a:p>
            <a:r>
              <a:rPr lang="da-DK" dirty="0"/>
              <a:t>Camus (1913-1960) positiv ateist: </a:t>
            </a:r>
            <a:endParaRPr lang="da-DK" dirty="0" smtClean="0"/>
          </a:p>
          <a:p>
            <a:r>
              <a:rPr lang="en-US" dirty="0" smtClean="0"/>
              <a:t>Livet </a:t>
            </a:r>
            <a:r>
              <a:rPr lang="en-US" dirty="0" err="1"/>
              <a:t>er</a:t>
            </a:r>
            <a:r>
              <a:rPr lang="en-US" dirty="0"/>
              <a:t> </a:t>
            </a:r>
            <a:r>
              <a:rPr lang="en-US" dirty="0" err="1"/>
              <a:t>uden</a:t>
            </a:r>
            <a:r>
              <a:rPr lang="en-US" dirty="0"/>
              <a:t> </a:t>
            </a:r>
            <a:r>
              <a:rPr lang="en-US" dirty="0" err="1" smtClean="0"/>
              <a:t>mening</a:t>
            </a:r>
            <a:r>
              <a:rPr lang="en-US" dirty="0"/>
              <a:t> </a:t>
            </a:r>
            <a:r>
              <a:rPr lang="en-US" dirty="0" smtClean="0">
                <a:sym typeface="Wingdings"/>
              </a:rPr>
              <a:t></a:t>
            </a:r>
            <a:r>
              <a:rPr lang="en-US" dirty="0" smtClean="0"/>
              <a:t> </a:t>
            </a:r>
            <a:r>
              <a:rPr lang="en-US" dirty="0" err="1" smtClean="0"/>
              <a:t>handlinger</a:t>
            </a:r>
            <a:r>
              <a:rPr lang="en-US" dirty="0" smtClean="0"/>
              <a:t> </a:t>
            </a:r>
            <a:r>
              <a:rPr lang="en-US" dirty="0" err="1" smtClean="0"/>
              <a:t>er</a:t>
            </a:r>
            <a:r>
              <a:rPr lang="en-US" dirty="0" smtClean="0"/>
              <a:t> </a:t>
            </a:r>
            <a:r>
              <a:rPr lang="en-US" dirty="0" err="1" smtClean="0"/>
              <a:t>derfor</a:t>
            </a:r>
            <a:r>
              <a:rPr lang="en-US" dirty="0" smtClean="0"/>
              <a:t> </a:t>
            </a:r>
            <a:r>
              <a:rPr lang="en-US" dirty="0" err="1" smtClean="0"/>
              <a:t>også</a:t>
            </a:r>
            <a:r>
              <a:rPr lang="en-US" dirty="0" smtClean="0"/>
              <a:t> </a:t>
            </a:r>
            <a:r>
              <a:rPr lang="en-US" dirty="0" err="1"/>
              <a:t>meningsløse</a:t>
            </a:r>
            <a:r>
              <a:rPr lang="en-US" dirty="0" smtClean="0"/>
              <a:t>.</a:t>
            </a:r>
          </a:p>
          <a:p>
            <a:r>
              <a:rPr lang="en-US" dirty="0" smtClean="0"/>
              <a:t> </a:t>
            </a:r>
            <a:r>
              <a:rPr lang="en-US" dirty="0"/>
              <a:t>Men </a:t>
            </a:r>
            <a:r>
              <a:rPr lang="en-US" dirty="0" err="1"/>
              <a:t>mennesker</a:t>
            </a:r>
            <a:r>
              <a:rPr lang="en-US" dirty="0"/>
              <a:t> </a:t>
            </a:r>
            <a:r>
              <a:rPr lang="en-US" dirty="0" err="1"/>
              <a:t>skal</a:t>
            </a:r>
            <a:r>
              <a:rPr lang="en-US" dirty="0"/>
              <a:t> </a:t>
            </a:r>
            <a:r>
              <a:rPr lang="en-US" dirty="0" err="1"/>
              <a:t>alligevel</a:t>
            </a:r>
            <a:r>
              <a:rPr lang="en-US" dirty="0"/>
              <a:t> </a:t>
            </a:r>
            <a:r>
              <a:rPr lang="en-US" dirty="0" smtClean="0"/>
              <a:t>handle </a:t>
            </a:r>
            <a:r>
              <a:rPr lang="en-US" dirty="0" err="1" smtClean="0"/>
              <a:t>fordi</a:t>
            </a:r>
            <a:r>
              <a:rPr lang="en-US" dirty="0" smtClean="0"/>
              <a:t> de </a:t>
            </a:r>
            <a:r>
              <a:rPr lang="en-US" dirty="0" err="1" smtClean="0"/>
              <a:t>er</a:t>
            </a:r>
            <a:r>
              <a:rPr lang="en-US" dirty="0" smtClean="0"/>
              <a:t> I </a:t>
            </a:r>
            <a:r>
              <a:rPr lang="en-US" dirty="0" err="1" smtClean="0"/>
              <a:t>verden</a:t>
            </a:r>
            <a:r>
              <a:rPr lang="en-US" dirty="0" smtClean="0"/>
              <a:t>.</a:t>
            </a:r>
          </a:p>
          <a:p>
            <a:endParaRPr lang="en-US" dirty="0" smtClean="0"/>
          </a:p>
          <a:p>
            <a:r>
              <a:rPr lang="en-US" dirty="0"/>
              <a:t>“Der </a:t>
            </a:r>
            <a:r>
              <a:rPr lang="en-US" dirty="0" err="1"/>
              <a:t>findes</a:t>
            </a:r>
            <a:r>
              <a:rPr lang="en-US" dirty="0"/>
              <a:t> kun </a:t>
            </a:r>
            <a:r>
              <a:rPr lang="en-US" dirty="0" err="1"/>
              <a:t>ét</a:t>
            </a:r>
            <a:r>
              <a:rPr lang="en-US" dirty="0"/>
              <a:t> </a:t>
            </a:r>
            <a:r>
              <a:rPr lang="en-US" dirty="0" err="1"/>
              <a:t>virkelig</a:t>
            </a:r>
            <a:r>
              <a:rPr lang="en-US" dirty="0"/>
              <a:t> </a:t>
            </a:r>
            <a:r>
              <a:rPr lang="en-US" dirty="0" err="1"/>
              <a:t>alvorligt</a:t>
            </a:r>
            <a:r>
              <a:rPr lang="en-US" dirty="0"/>
              <a:t> </a:t>
            </a:r>
            <a:r>
              <a:rPr lang="en-US" dirty="0" err="1"/>
              <a:t>filosofisk</a:t>
            </a:r>
            <a:r>
              <a:rPr lang="en-US" dirty="0"/>
              <a:t> problem: </a:t>
            </a:r>
            <a:r>
              <a:rPr lang="en-US" dirty="0" err="1"/>
              <a:t>Selvmordet</a:t>
            </a:r>
            <a:r>
              <a:rPr lang="en-US" dirty="0"/>
              <a:t>. At </a:t>
            </a:r>
            <a:r>
              <a:rPr lang="en-US" dirty="0" err="1"/>
              <a:t>afgøre</a:t>
            </a:r>
            <a:r>
              <a:rPr lang="en-US" dirty="0"/>
              <a:t>, </a:t>
            </a:r>
            <a:r>
              <a:rPr lang="en-US" dirty="0" err="1"/>
              <a:t>om</a:t>
            </a:r>
            <a:r>
              <a:rPr lang="en-US" dirty="0"/>
              <a:t> </a:t>
            </a:r>
            <a:r>
              <a:rPr lang="en-US" dirty="0" err="1"/>
              <a:t>livet</a:t>
            </a:r>
            <a:r>
              <a:rPr lang="en-US" dirty="0"/>
              <a:t> </a:t>
            </a:r>
            <a:r>
              <a:rPr lang="en-US" dirty="0" err="1"/>
              <a:t>er</a:t>
            </a:r>
            <a:r>
              <a:rPr lang="en-US" dirty="0"/>
              <a:t> </a:t>
            </a:r>
            <a:r>
              <a:rPr lang="en-US" dirty="0" err="1"/>
              <a:t>værd</a:t>
            </a:r>
            <a:r>
              <a:rPr lang="en-US" dirty="0"/>
              <a:t> at </a:t>
            </a:r>
            <a:r>
              <a:rPr lang="en-US" dirty="0" err="1"/>
              <a:t>leve</a:t>
            </a:r>
            <a:r>
              <a:rPr lang="en-US" dirty="0"/>
              <a:t> </a:t>
            </a:r>
            <a:r>
              <a:rPr lang="en-US" dirty="0" err="1"/>
              <a:t>eller</a:t>
            </a:r>
            <a:r>
              <a:rPr lang="en-US" dirty="0"/>
              <a:t> </a:t>
            </a:r>
            <a:r>
              <a:rPr lang="en-US" dirty="0" err="1"/>
              <a:t>ej</a:t>
            </a:r>
            <a:r>
              <a:rPr lang="en-US" dirty="0"/>
              <a:t>, </a:t>
            </a:r>
            <a:r>
              <a:rPr lang="en-US" dirty="0" err="1"/>
              <a:t>er</a:t>
            </a:r>
            <a:r>
              <a:rPr lang="en-US" dirty="0"/>
              <a:t> at </a:t>
            </a:r>
            <a:r>
              <a:rPr lang="en-US" dirty="0" err="1"/>
              <a:t>besvare</a:t>
            </a:r>
            <a:r>
              <a:rPr lang="en-US" dirty="0"/>
              <a:t> </a:t>
            </a:r>
            <a:r>
              <a:rPr lang="en-US" dirty="0" err="1"/>
              <a:t>filosofiens</a:t>
            </a:r>
            <a:r>
              <a:rPr lang="en-US" dirty="0"/>
              <a:t> </a:t>
            </a:r>
            <a:r>
              <a:rPr lang="en-US" dirty="0" err="1"/>
              <a:t>grundspørgsmål</a:t>
            </a:r>
            <a:r>
              <a:rPr lang="en-US" dirty="0"/>
              <a:t>. </a:t>
            </a:r>
            <a:endParaRPr lang="en-US" dirty="0" smtClean="0"/>
          </a:p>
          <a:p>
            <a:endParaRPr lang="en-US" dirty="0"/>
          </a:p>
          <a:p>
            <a:r>
              <a:rPr lang="en-US" dirty="0" err="1" smtClean="0"/>
              <a:t>Mennesket</a:t>
            </a:r>
            <a:r>
              <a:rPr lang="en-US" dirty="0" smtClean="0"/>
              <a:t> </a:t>
            </a:r>
            <a:r>
              <a:rPr lang="en-US" dirty="0" err="1" smtClean="0"/>
              <a:t>skal</a:t>
            </a:r>
            <a:r>
              <a:rPr lang="en-US" dirty="0" smtClean="0"/>
              <a:t> </a:t>
            </a:r>
            <a:r>
              <a:rPr lang="en-US" dirty="0" err="1" smtClean="0"/>
              <a:t>søge</a:t>
            </a:r>
            <a:r>
              <a:rPr lang="en-US" dirty="0" smtClean="0"/>
              <a:t> </a:t>
            </a:r>
            <a:r>
              <a:rPr lang="en-US" dirty="0" err="1" smtClean="0"/>
              <a:t>mening</a:t>
            </a:r>
            <a:r>
              <a:rPr lang="en-US" dirty="0" smtClean="0"/>
              <a:t> </a:t>
            </a:r>
            <a:r>
              <a:rPr lang="en-US" dirty="0" err="1" smtClean="0"/>
              <a:t>i</a:t>
            </a:r>
            <a:r>
              <a:rPr lang="en-US" dirty="0" smtClean="0"/>
              <a:t> at </a:t>
            </a:r>
            <a:r>
              <a:rPr lang="en-US" dirty="0" err="1" smtClean="0"/>
              <a:t>kæmpe</a:t>
            </a:r>
            <a:r>
              <a:rPr lang="en-US" dirty="0" smtClean="0"/>
              <a:t> for </a:t>
            </a:r>
            <a:r>
              <a:rPr lang="en-US" dirty="0" err="1" smtClean="0"/>
              <a:t>anstændigheden</a:t>
            </a:r>
            <a:r>
              <a:rPr lang="en-US" dirty="0" smtClean="0"/>
              <a:t>/</a:t>
            </a:r>
            <a:r>
              <a:rPr lang="en-US" dirty="0" err="1" smtClean="0"/>
              <a:t>værdighede</a:t>
            </a:r>
            <a:r>
              <a:rPr lang="en-US" dirty="0" err="1"/>
              <a:t>n</a:t>
            </a:r>
            <a:r>
              <a:rPr lang="en-US" dirty="0" smtClean="0"/>
              <a:t> </a:t>
            </a:r>
            <a:r>
              <a:rPr lang="en-US" dirty="0" err="1" smtClean="0"/>
              <a:t>mellem</a:t>
            </a:r>
            <a:r>
              <a:rPr lang="en-US" dirty="0" smtClean="0"/>
              <a:t> </a:t>
            </a:r>
            <a:r>
              <a:rPr lang="en-US" dirty="0" err="1" smtClean="0"/>
              <a:t>mennesker</a:t>
            </a:r>
            <a:r>
              <a:rPr lang="en-US" dirty="0" smtClean="0"/>
              <a:t>, </a:t>
            </a:r>
            <a:r>
              <a:rPr lang="en-US" dirty="0" err="1" smtClean="0"/>
              <a:t>selv</a:t>
            </a:r>
            <a:r>
              <a:rPr lang="en-US" dirty="0" smtClean="0"/>
              <a:t> </a:t>
            </a:r>
            <a:r>
              <a:rPr lang="en-US" dirty="0" err="1"/>
              <a:t>i</a:t>
            </a:r>
            <a:r>
              <a:rPr lang="en-US" dirty="0"/>
              <a:t> </a:t>
            </a:r>
            <a:r>
              <a:rPr lang="en-US" dirty="0" err="1"/>
              <a:t>håbløse</a:t>
            </a:r>
            <a:r>
              <a:rPr lang="en-US" dirty="0"/>
              <a:t> </a:t>
            </a:r>
            <a:r>
              <a:rPr lang="en-US" dirty="0" err="1"/>
              <a:t>situationer</a:t>
            </a:r>
            <a:r>
              <a:rPr lang="en-US" dirty="0"/>
              <a:t> </a:t>
            </a:r>
            <a:endParaRPr lang="en-US" dirty="0">
              <a:sym typeface="Wingdings"/>
            </a:endParaRPr>
          </a:p>
          <a:p>
            <a:endParaRPr lang="en-US" dirty="0" smtClean="0">
              <a:sym typeface="Wingdings"/>
            </a:endParaRPr>
          </a:p>
          <a:p>
            <a:r>
              <a:rPr lang="en-US" dirty="0" smtClean="0"/>
              <a:t>Man </a:t>
            </a:r>
            <a:r>
              <a:rPr lang="en-US" dirty="0" err="1"/>
              <a:t>skal</a:t>
            </a:r>
            <a:r>
              <a:rPr lang="en-US" dirty="0"/>
              <a:t> </a:t>
            </a:r>
            <a:r>
              <a:rPr lang="en-US" dirty="0" err="1"/>
              <a:t>finde</a:t>
            </a:r>
            <a:r>
              <a:rPr lang="en-US" dirty="0"/>
              <a:t> </a:t>
            </a:r>
            <a:r>
              <a:rPr lang="en-US" dirty="0" err="1"/>
              <a:t>samhørighed</a:t>
            </a:r>
            <a:r>
              <a:rPr lang="en-US" dirty="0"/>
              <a:t> med </a:t>
            </a:r>
            <a:r>
              <a:rPr lang="en-US" dirty="0" err="1"/>
              <a:t>andre</a:t>
            </a:r>
            <a:r>
              <a:rPr lang="en-US" dirty="0"/>
              <a:t> </a:t>
            </a:r>
            <a:r>
              <a:rPr lang="en-US" dirty="0" err="1"/>
              <a:t>mennesker</a:t>
            </a:r>
            <a:r>
              <a:rPr lang="en-US" dirty="0"/>
              <a:t> </a:t>
            </a:r>
            <a:r>
              <a:rPr lang="en-US" dirty="0" err="1"/>
              <a:t>og</a:t>
            </a:r>
            <a:r>
              <a:rPr lang="en-US" dirty="0"/>
              <a:t> </a:t>
            </a:r>
            <a:r>
              <a:rPr lang="en-US" dirty="0" err="1"/>
              <a:t>leve</a:t>
            </a:r>
            <a:r>
              <a:rPr lang="en-US" dirty="0"/>
              <a:t> </a:t>
            </a:r>
            <a:r>
              <a:rPr lang="en-US" dirty="0" err="1"/>
              <a:t>mest</a:t>
            </a:r>
            <a:r>
              <a:rPr lang="en-US" dirty="0"/>
              <a:t> </a:t>
            </a:r>
            <a:r>
              <a:rPr lang="en-US" dirty="0" err="1"/>
              <a:t>muligt</a:t>
            </a:r>
            <a:r>
              <a:rPr lang="en-US" dirty="0"/>
              <a:t>.</a:t>
            </a:r>
            <a:endParaRPr lang="da-DK" dirty="0"/>
          </a:p>
          <a:p>
            <a:endParaRPr lang="da-DK" dirty="0"/>
          </a:p>
        </p:txBody>
      </p:sp>
    </p:spTree>
    <p:extLst>
      <p:ext uri="{BB962C8B-B14F-4D97-AF65-F5344CB8AC3E}">
        <p14:creationId xmlns:p14="http://schemas.microsoft.com/office/powerpoint/2010/main" val="378781145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7"/>
            <a:ext cx="8229600" cy="1423151"/>
          </a:xfrm>
        </p:spPr>
        <p:txBody>
          <a:bodyPr>
            <a:normAutofit fontScale="90000"/>
          </a:bodyPr>
          <a:lstStyle/>
          <a:p>
            <a:r>
              <a:rPr lang="da-DK" smtClean="0"/>
              <a:t>Religionsfagets metoder</a:t>
            </a:r>
            <a:r>
              <a:rPr lang="da-DK" dirty="0" smtClean="0"/>
              <a:t/>
            </a:r>
            <a:br>
              <a:rPr lang="da-DK" dirty="0" smtClean="0"/>
            </a:br>
            <a:r>
              <a:rPr lang="da-DK" dirty="0" err="1" smtClean="0"/>
              <a:t>Smarts</a:t>
            </a:r>
            <a:r>
              <a:rPr lang="da-DK" dirty="0" smtClean="0"/>
              <a:t> religionsmodel</a:t>
            </a:r>
            <a:endParaRPr lang="da-DK" dirty="0"/>
          </a:p>
        </p:txBody>
      </p:sp>
      <p:sp>
        <p:nvSpPr>
          <p:cNvPr id="7" name="Pladsholder til indhold 6"/>
          <p:cNvSpPr>
            <a:spLocks noGrp="1"/>
          </p:cNvSpPr>
          <p:nvPr>
            <p:ph idx="1"/>
          </p:nvPr>
        </p:nvSpPr>
        <p:spPr/>
        <p:txBody>
          <a:bodyPr>
            <a:normAutofit fontScale="85000" lnSpcReduction="20000"/>
          </a:bodyPr>
          <a:lstStyle/>
          <a:p>
            <a:r>
              <a:rPr lang="da-DK" dirty="0" smtClean="0"/>
              <a:t>http://</a:t>
            </a:r>
            <a:r>
              <a:rPr lang="da-DK" dirty="0" err="1" smtClean="0"/>
              <a:t>www.google.com</a:t>
            </a:r>
            <a:r>
              <a:rPr lang="da-DK" dirty="0" smtClean="0"/>
              <a:t>/</a:t>
            </a:r>
            <a:r>
              <a:rPr lang="da-DK" dirty="0" err="1" smtClean="0"/>
              <a:t>imgres?q</a:t>
            </a:r>
            <a:r>
              <a:rPr lang="da-DK" dirty="0" smtClean="0"/>
              <a:t>=</a:t>
            </a:r>
            <a:r>
              <a:rPr lang="da-DK" dirty="0" err="1" smtClean="0"/>
              <a:t>ninian+smart+dimensions+of+religion&amp;start</a:t>
            </a:r>
            <a:r>
              <a:rPr lang="da-DK" dirty="0" smtClean="0"/>
              <a:t>=77&amp;um=1&amp;hl=</a:t>
            </a:r>
            <a:r>
              <a:rPr lang="da-DK" dirty="0" err="1" smtClean="0"/>
              <a:t>da&amp;client</a:t>
            </a:r>
            <a:r>
              <a:rPr lang="da-DK" dirty="0" smtClean="0"/>
              <a:t>=</a:t>
            </a:r>
            <a:r>
              <a:rPr lang="da-DK" dirty="0" err="1" smtClean="0"/>
              <a:t>safari&amp;rls</a:t>
            </a:r>
            <a:r>
              <a:rPr lang="da-DK" dirty="0" smtClean="0"/>
              <a:t>=</a:t>
            </a:r>
            <a:r>
              <a:rPr lang="da-DK" dirty="0" err="1" smtClean="0"/>
              <a:t>en&amp;authuser</a:t>
            </a:r>
            <a:r>
              <a:rPr lang="da-DK" dirty="0" smtClean="0"/>
              <a:t>=0&amp;biw=1280&amp;bih=656&amp;tbm=</a:t>
            </a:r>
            <a:r>
              <a:rPr lang="da-DK" dirty="0" err="1" smtClean="0"/>
              <a:t>isch&amp;tbnid</a:t>
            </a:r>
            <a:r>
              <a:rPr lang="da-DK" dirty="0" smtClean="0"/>
              <a:t>=63E6ucDm3GzMQM:&amp;</a:t>
            </a:r>
            <a:r>
              <a:rPr lang="da-DK" dirty="0" err="1" smtClean="0"/>
              <a:t>imgrefurl</a:t>
            </a:r>
            <a:r>
              <a:rPr lang="da-DK" dirty="0" smtClean="0"/>
              <a:t>=http://fsb2.vufintern.dk/</a:t>
            </a:r>
            <a:r>
              <a:rPr lang="da-DK" dirty="0" err="1" smtClean="0"/>
              <a:t>religionsvidenskab.htm&amp;docid</a:t>
            </a:r>
            <a:r>
              <a:rPr lang="da-DK" dirty="0" smtClean="0"/>
              <a:t>=xat52Ss2ZD3yeM&amp;imgurl=http://fsb2.vufintern.dk/images/</a:t>
            </a:r>
            <a:r>
              <a:rPr lang="da-DK" dirty="0" err="1" smtClean="0"/>
              <a:t>model.PNG&amp;w</a:t>
            </a:r>
            <a:r>
              <a:rPr lang="da-DK" dirty="0" smtClean="0"/>
              <a:t>=709&amp;h=700&amp;ei=GeRVUNnqI-Xe4QT2q4GABQ&amp;zoom=1&amp;iact=</a:t>
            </a:r>
            <a:r>
              <a:rPr lang="da-DK" dirty="0" err="1" smtClean="0"/>
              <a:t>hc&amp;vpx</a:t>
            </a:r>
            <a:r>
              <a:rPr lang="da-DK" dirty="0" smtClean="0"/>
              <a:t>=182&amp;vpy=263&amp;dur=1097&amp;hovh=223&amp;hovw=226&amp;tx=139&amp;ty=116&amp;sig=107264752058919017446&amp;page=4&amp;tbnh=146&amp;tbnw=148&amp;ndsp=28&amp;ved=1t:429,r:14,s:77,i:50</a:t>
            </a:r>
            <a:endParaRPr lang="da-DK" dirty="0"/>
          </a:p>
        </p:txBody>
      </p:sp>
    </p:spTree>
    <p:extLst>
      <p:ext uri="{BB962C8B-B14F-4D97-AF65-F5344CB8AC3E}">
        <p14:creationId xmlns:p14="http://schemas.microsoft.com/office/powerpoint/2010/main" val="297393292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normAutofit lnSpcReduction="10000"/>
          </a:bodyPr>
          <a:lstStyle/>
          <a:p>
            <a:r>
              <a:rPr lang="da-DK" dirty="0"/>
              <a:t>Romantikken – fx Brandes og HC Ørsted</a:t>
            </a:r>
          </a:p>
          <a:p>
            <a:r>
              <a:rPr lang="da-DK" dirty="0"/>
              <a:t> </a:t>
            </a:r>
          </a:p>
          <a:p>
            <a:r>
              <a:rPr lang="da-DK" dirty="0"/>
              <a:t>Positiv tro på udviklingens naturlige gang  og mening og sammenhæng i verden og i mennesket</a:t>
            </a:r>
          </a:p>
          <a:p>
            <a:r>
              <a:rPr lang="da-DK" dirty="0"/>
              <a:t> </a:t>
            </a:r>
          </a:p>
          <a:p>
            <a:r>
              <a:rPr lang="da-DK" dirty="0"/>
              <a:t>Sammenhæng mellem menneskets naturmæssige og åndelige side – størst fokus på det åndelige</a:t>
            </a:r>
          </a:p>
          <a:p>
            <a:r>
              <a:rPr lang="da-DK" dirty="0"/>
              <a:t> </a:t>
            </a:r>
          </a:p>
          <a:p>
            <a:r>
              <a:rPr lang="da-DK" dirty="0"/>
              <a:t>Hylder menneskets intuition og fornuft og hylder det geniale menneske</a:t>
            </a:r>
          </a:p>
          <a:p>
            <a:endParaRPr lang="da-DK" dirty="0"/>
          </a:p>
        </p:txBody>
      </p:sp>
    </p:spTree>
    <p:extLst>
      <p:ext uri="{BB962C8B-B14F-4D97-AF65-F5344CB8AC3E}">
        <p14:creationId xmlns:p14="http://schemas.microsoft.com/office/powerpoint/2010/main" val="191622793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smtClean="0"/>
              <a:t>Religionsfagets metoder:</a:t>
            </a:r>
          </a:p>
          <a:p>
            <a:endParaRPr lang="da-DK" u="sng" dirty="0" smtClean="0"/>
          </a:p>
          <a:p>
            <a:pPr marL="457200" indent="-457200">
              <a:buFontTx/>
              <a:buChar char="-"/>
            </a:pPr>
            <a:r>
              <a:rPr lang="da-DK" u="sng" dirty="0" smtClean="0"/>
              <a:t>Indholds og begrebsanalyse: </a:t>
            </a:r>
          </a:p>
          <a:p>
            <a:pPr marL="457200" indent="-457200">
              <a:buFontTx/>
              <a:buChar char="-"/>
            </a:pPr>
            <a:r>
              <a:rPr lang="da-DK" dirty="0" smtClean="0"/>
              <a:t>fremhævelse af kildens centrale pointer/begreber og tilknytning til fagets terminologi </a:t>
            </a:r>
          </a:p>
          <a:p>
            <a:r>
              <a:rPr lang="da-DK" dirty="0" smtClean="0"/>
              <a:t>- Herunder synsvinkel (indefra/udefra)</a:t>
            </a:r>
          </a:p>
        </p:txBody>
      </p:sp>
    </p:spTree>
    <p:extLst>
      <p:ext uri="{BB962C8B-B14F-4D97-AF65-F5344CB8AC3E}">
        <p14:creationId xmlns:p14="http://schemas.microsoft.com/office/powerpoint/2010/main" val="114065617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u="sng" dirty="0" smtClean="0"/>
              <a:t>Strukturalistisk analyse:</a:t>
            </a:r>
          </a:p>
          <a:p>
            <a:endParaRPr lang="da-DK" dirty="0"/>
          </a:p>
          <a:p>
            <a:r>
              <a:rPr lang="da-DK" dirty="0" smtClean="0"/>
              <a:t>- Hvordan klassificerer kilden verden:</a:t>
            </a:r>
          </a:p>
          <a:p>
            <a:r>
              <a:rPr lang="da-DK" dirty="0" smtClean="0"/>
              <a:t>Kig efter Modsætningspar: fx kaos/kosmos, gud/satan, mand/kvinde</a:t>
            </a:r>
          </a:p>
          <a:p>
            <a:endParaRPr lang="da-DK" dirty="0"/>
          </a:p>
          <a:p>
            <a:r>
              <a:rPr lang="da-DK" dirty="0" smtClean="0"/>
              <a:t>Kig efter Symboler – hvilke symboler optræder i teksten?</a:t>
            </a:r>
            <a:endParaRPr lang="da-DK" dirty="0"/>
          </a:p>
          <a:p>
            <a:endParaRPr lang="da-DK" dirty="0"/>
          </a:p>
        </p:txBody>
      </p:sp>
    </p:spTree>
    <p:extLst>
      <p:ext uri="{BB962C8B-B14F-4D97-AF65-F5344CB8AC3E}">
        <p14:creationId xmlns:p14="http://schemas.microsoft.com/office/powerpoint/2010/main" val="88438417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u="sng" dirty="0" smtClean="0"/>
              <a:t>Ritualanalyse</a:t>
            </a:r>
          </a:p>
          <a:p>
            <a:endParaRPr lang="da-DK" dirty="0"/>
          </a:p>
          <a:p>
            <a:r>
              <a:rPr lang="da-DK" dirty="0" smtClean="0"/>
              <a:t>Handlingsgang, symbolik, betydning</a:t>
            </a:r>
          </a:p>
          <a:p>
            <a:endParaRPr lang="da-DK" dirty="0"/>
          </a:p>
          <a:p>
            <a:r>
              <a:rPr lang="da-DK" dirty="0" smtClean="0"/>
              <a:t>Overgangsriter (van </a:t>
            </a:r>
            <a:r>
              <a:rPr lang="da-DK" dirty="0" err="1" smtClean="0"/>
              <a:t>gennep</a:t>
            </a:r>
            <a:r>
              <a:rPr lang="da-DK" dirty="0" smtClean="0"/>
              <a:t> </a:t>
            </a:r>
            <a:r>
              <a:rPr lang="da-DK" dirty="0" smtClean="0">
                <a:sym typeface="Wingdings"/>
              </a:rPr>
              <a:t> det kommer)</a:t>
            </a:r>
          </a:p>
          <a:p>
            <a:r>
              <a:rPr lang="da-DK" dirty="0" smtClean="0">
                <a:sym typeface="Wingdings"/>
              </a:rPr>
              <a:t>Handler grundlæggende om hvad der sker i forskellige faser af ritualet og hvilken betydning forskellige hændelser har </a:t>
            </a:r>
            <a:endParaRPr lang="da-DK" dirty="0">
              <a:sym typeface="Wingdings"/>
            </a:endParaRPr>
          </a:p>
        </p:txBody>
      </p:sp>
    </p:spTree>
    <p:extLst>
      <p:ext uri="{BB962C8B-B14F-4D97-AF65-F5344CB8AC3E}">
        <p14:creationId xmlns:p14="http://schemas.microsoft.com/office/powerpoint/2010/main" val="38484445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Religionssociologisk metode</a:t>
            </a:r>
            <a:endParaRPr lang="da-DK" dirty="0"/>
          </a:p>
        </p:txBody>
      </p:sp>
      <p:sp>
        <p:nvSpPr>
          <p:cNvPr id="3" name="Pladsholder til indhold 2"/>
          <p:cNvSpPr>
            <a:spLocks noGrp="1"/>
          </p:cNvSpPr>
          <p:nvPr>
            <p:ph idx="1"/>
          </p:nvPr>
        </p:nvSpPr>
        <p:spPr/>
        <p:txBody>
          <a:bodyPr/>
          <a:lstStyle/>
          <a:p>
            <a:r>
              <a:rPr lang="da-DK" dirty="0" smtClean="0"/>
              <a:t>Undersøge religiøse fællesskabers organisering og placering i samfundet</a:t>
            </a:r>
          </a:p>
          <a:p>
            <a:r>
              <a:rPr lang="da-DK" dirty="0" smtClean="0"/>
              <a:t>Undersøge religiøse personers/gruppers livssyn/holdninger</a:t>
            </a:r>
          </a:p>
          <a:p>
            <a:endParaRPr lang="da-DK" dirty="0"/>
          </a:p>
          <a:p>
            <a:pPr lvl="1"/>
            <a:r>
              <a:rPr lang="da-DK" dirty="0" smtClean="0"/>
              <a:t>Det kræver brug af metoder fra samfundsfag: primært kvalitative/kvantitative metoder (tidskrævende)</a:t>
            </a:r>
            <a:endParaRPr lang="da-DK" dirty="0"/>
          </a:p>
        </p:txBody>
      </p:sp>
    </p:spTree>
    <p:extLst>
      <p:ext uri="{BB962C8B-B14F-4D97-AF65-F5344CB8AC3E}">
        <p14:creationId xmlns:p14="http://schemas.microsoft.com/office/powerpoint/2010/main" val="1600950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a:t>Harmoni mellem natur og ånd</a:t>
            </a:r>
          </a:p>
          <a:p>
            <a:r>
              <a:rPr lang="da-DK" dirty="0"/>
              <a:t> </a:t>
            </a:r>
          </a:p>
          <a:p>
            <a:pPr lvl="0"/>
            <a:r>
              <a:rPr lang="da-DK" dirty="0"/>
              <a:t>A) Tro på god og kærlig gud som forklaring på tilværelsen</a:t>
            </a:r>
          </a:p>
          <a:p>
            <a:pPr lvl="0"/>
            <a:r>
              <a:rPr lang="da-DK" dirty="0"/>
              <a:t>B) Panteistisk opfattelse af gud som naturgud, med fornuftspræget verdenssjæl, der gennemstrømmede alt og var i alt</a:t>
            </a:r>
          </a:p>
          <a:p>
            <a:pPr lvl="0"/>
            <a:r>
              <a:rPr lang="da-DK" dirty="0"/>
              <a:t>Ånd og natur går op i en højere enhed</a:t>
            </a:r>
          </a:p>
          <a:p>
            <a:r>
              <a:rPr lang="da-DK" dirty="0"/>
              <a:t> </a:t>
            </a:r>
          </a:p>
          <a:p>
            <a:pPr lvl="0"/>
            <a:r>
              <a:rPr lang="da-DK" dirty="0" smtClean="0"/>
              <a:t>1 verdenskrig</a:t>
            </a:r>
            <a:r>
              <a:rPr lang="da-DK" dirty="0"/>
              <a:t>? </a:t>
            </a:r>
          </a:p>
          <a:p>
            <a:r>
              <a:rPr lang="da-DK" dirty="0"/>
              <a:t>Fornuft? Udvikling? Kærlighed? Godhed?</a:t>
            </a:r>
          </a:p>
          <a:p>
            <a:endParaRPr lang="da-DK" dirty="0"/>
          </a:p>
        </p:txBody>
      </p:sp>
    </p:spTree>
    <p:extLst>
      <p:ext uri="{BB962C8B-B14F-4D97-AF65-F5344CB8AC3E}">
        <p14:creationId xmlns:p14="http://schemas.microsoft.com/office/powerpoint/2010/main" val="421879754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pic>
        <p:nvPicPr>
          <p:cNvPr id="4" name="Pladsholder til indhold 3"/>
          <p:cNvPicPr>
            <a:picLocks noGrp="1" noChangeAspect="1"/>
          </p:cNvPicPr>
          <p:nvPr>
            <p:ph idx="1"/>
          </p:nvPr>
        </p:nvPicPr>
        <p:blipFill>
          <a:blip r:embed="rId2"/>
          <a:srcRect t="8527" b="8527"/>
          <a:stretch>
            <a:fillRect/>
          </a:stretch>
        </p:blipFill>
        <p:spPr/>
      </p:pic>
    </p:spTree>
    <p:extLst>
      <p:ext uri="{BB962C8B-B14F-4D97-AF65-F5344CB8AC3E}">
        <p14:creationId xmlns:p14="http://schemas.microsoft.com/office/powerpoint/2010/main" val="89912586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a:t>Naturalismen – fx Darwin og Brandes</a:t>
            </a:r>
          </a:p>
          <a:p>
            <a:r>
              <a:rPr lang="da-DK" dirty="0"/>
              <a:t> </a:t>
            </a:r>
          </a:p>
          <a:p>
            <a:r>
              <a:rPr lang="da-DK" dirty="0"/>
              <a:t>Positivt syn på menneskets og verdens udvikling</a:t>
            </a:r>
          </a:p>
          <a:p>
            <a:r>
              <a:rPr lang="da-DK" dirty="0"/>
              <a:t> </a:t>
            </a:r>
          </a:p>
          <a:p>
            <a:r>
              <a:rPr lang="da-DK" dirty="0"/>
              <a:t>Også tro på mening og sammenhæng i verden og i mennesket</a:t>
            </a:r>
          </a:p>
          <a:p>
            <a:r>
              <a:rPr lang="da-DK" dirty="0"/>
              <a:t> </a:t>
            </a:r>
          </a:p>
          <a:p>
            <a:r>
              <a:rPr lang="da-DK" dirty="0"/>
              <a:t>Priser også menneskets intuition og fornuft og hylder det geniale menneske</a:t>
            </a:r>
          </a:p>
          <a:p>
            <a:endParaRPr lang="da-DK" dirty="0"/>
          </a:p>
        </p:txBody>
      </p:sp>
    </p:spTree>
    <p:extLst>
      <p:ext uri="{BB962C8B-B14F-4D97-AF65-F5344CB8AC3E}">
        <p14:creationId xmlns:p14="http://schemas.microsoft.com/office/powerpoint/2010/main" val="310627272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a:t> </a:t>
            </a:r>
          </a:p>
          <a:p>
            <a:pPr lvl="0"/>
            <a:r>
              <a:rPr lang="da-DK" dirty="0"/>
              <a:t>Hylder rationelle naturlige forklaringer </a:t>
            </a:r>
          </a:p>
          <a:p>
            <a:pPr lvl="0"/>
            <a:r>
              <a:rPr lang="da-DK" dirty="0"/>
              <a:t>Giver  en enkelt og helhedspræget opfattelse af verden</a:t>
            </a:r>
          </a:p>
          <a:p>
            <a:r>
              <a:rPr lang="da-DK" dirty="0"/>
              <a:t> </a:t>
            </a:r>
          </a:p>
          <a:p>
            <a:r>
              <a:rPr lang="da-DK" dirty="0"/>
              <a:t> </a:t>
            </a:r>
          </a:p>
          <a:p>
            <a:pPr lvl="0"/>
            <a:r>
              <a:rPr lang="da-DK" dirty="0" smtClean="0"/>
              <a:t>1 verdenskrig</a:t>
            </a:r>
            <a:r>
              <a:rPr lang="da-DK" dirty="0"/>
              <a:t>?</a:t>
            </a:r>
          </a:p>
          <a:p>
            <a:r>
              <a:rPr lang="da-DK" dirty="0"/>
              <a:t>Fornuft? Positiv udvikling? Naturlige rationelle forklaringer?</a:t>
            </a:r>
          </a:p>
          <a:p>
            <a:endParaRPr lang="da-DK" dirty="0"/>
          </a:p>
        </p:txBody>
      </p:sp>
    </p:spTree>
    <p:extLst>
      <p:ext uri="{BB962C8B-B14F-4D97-AF65-F5344CB8AC3E}">
        <p14:creationId xmlns:p14="http://schemas.microsoft.com/office/powerpoint/2010/main" val="356974571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endParaRPr lang="da-DK" dirty="0" smtClean="0"/>
          </a:p>
          <a:p>
            <a:r>
              <a:rPr lang="da-DK" dirty="0" smtClean="0"/>
              <a:t>Men </a:t>
            </a:r>
            <a:r>
              <a:rPr lang="da-DK" dirty="0"/>
              <a:t>også nogle der fornemmer utryghed, fx Kierkegaard og </a:t>
            </a:r>
            <a:r>
              <a:rPr lang="da-DK" dirty="0" err="1"/>
              <a:t>Dostojevski</a:t>
            </a:r>
            <a:r>
              <a:rPr lang="da-DK" dirty="0"/>
              <a:t>: Mennesket som et sammenhængende og  klart defineret individ eksisterer ikke mere .</a:t>
            </a:r>
          </a:p>
          <a:p>
            <a:r>
              <a:rPr lang="da-DK" dirty="0"/>
              <a:t> </a:t>
            </a:r>
          </a:p>
          <a:p>
            <a:r>
              <a:rPr lang="da-DK" dirty="0"/>
              <a:t>Spørgsmålet bliver: Hvem er jeg?</a:t>
            </a:r>
          </a:p>
          <a:p>
            <a:endParaRPr lang="da-DK" dirty="0"/>
          </a:p>
        </p:txBody>
      </p:sp>
    </p:spTree>
    <p:extLst>
      <p:ext uri="{BB962C8B-B14F-4D97-AF65-F5344CB8AC3E}">
        <p14:creationId xmlns:p14="http://schemas.microsoft.com/office/powerpoint/2010/main" val="345706880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type="subTitle" idx="1"/>
          </p:nvPr>
        </p:nvSpPr>
        <p:spPr>
          <a:xfrm>
            <a:off x="413853" y="228303"/>
            <a:ext cx="8248508" cy="6349669"/>
          </a:xfrm>
        </p:spPr>
        <p:txBody>
          <a:bodyPr/>
          <a:lstStyle/>
          <a:p>
            <a:r>
              <a:rPr lang="da-DK" dirty="0" err="1"/>
              <a:t>Kierkegård</a:t>
            </a:r>
            <a:r>
              <a:rPr lang="da-DK" dirty="0"/>
              <a:t> (1813-1855):</a:t>
            </a:r>
          </a:p>
          <a:p>
            <a:r>
              <a:rPr lang="da-DK" dirty="0"/>
              <a:t> </a:t>
            </a:r>
          </a:p>
          <a:p>
            <a:r>
              <a:rPr lang="da-DK" dirty="0"/>
              <a:t>Mennesket har netop eksistens  ved at det kan forholde sig til sig selv.  Det kan forholde sig bevidst til sig selv – reflektere over sig selv.</a:t>
            </a:r>
          </a:p>
          <a:p>
            <a:r>
              <a:rPr lang="da-DK" dirty="0"/>
              <a:t> </a:t>
            </a:r>
          </a:p>
          <a:p>
            <a:r>
              <a:rPr lang="da-DK" dirty="0"/>
              <a:t>Det gør potentielt mennesket frit</a:t>
            </a:r>
          </a:p>
          <a:p>
            <a:r>
              <a:rPr lang="da-DK" dirty="0"/>
              <a:t> </a:t>
            </a:r>
          </a:p>
          <a:p>
            <a:r>
              <a:rPr lang="da-DK" dirty="0"/>
              <a:t>Kierkegaards livsstadier:</a:t>
            </a:r>
          </a:p>
          <a:p>
            <a:endParaRPr lang="da-DK" dirty="0"/>
          </a:p>
        </p:txBody>
      </p:sp>
    </p:spTree>
    <p:extLst>
      <p:ext uri="{BB962C8B-B14F-4D97-AF65-F5344CB8AC3E}">
        <p14:creationId xmlns:p14="http://schemas.microsoft.com/office/powerpoint/2010/main" val="32841380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454</TotalTime>
  <Words>1670</Words>
  <Application>Microsoft Macintosh PowerPoint</Application>
  <PresentationFormat>Skærmshow (4:3)</PresentationFormat>
  <Paragraphs>225</Paragraphs>
  <Slides>33</Slides>
  <Notes>0</Notes>
  <HiddenSlides>0</HiddenSlides>
  <MMClips>0</MMClips>
  <ScaleCrop>false</ScaleCrop>
  <HeadingPairs>
    <vt:vector size="4" baseType="variant">
      <vt:variant>
        <vt:lpstr>Tema</vt:lpstr>
      </vt:variant>
      <vt:variant>
        <vt:i4>1</vt:i4>
      </vt:variant>
      <vt:variant>
        <vt:lpstr>Diastitler</vt:lpstr>
      </vt:variant>
      <vt:variant>
        <vt:i4>33</vt:i4>
      </vt:variant>
    </vt:vector>
  </HeadingPairs>
  <TitlesOfParts>
    <vt:vector size="34" baseType="lpstr">
      <vt:lpstr>Kontortema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Religionsfagets metoder Smarts religionsmodel</vt:lpstr>
      <vt:lpstr>PowerPoint-præsentation</vt:lpstr>
      <vt:lpstr>PowerPoint-præsentation</vt:lpstr>
      <vt:lpstr>PowerPoint-præsentation</vt:lpstr>
      <vt:lpstr>Religionssociologisk metode</vt:lpstr>
    </vt:vector>
  </TitlesOfParts>
  <Company>Fredericia Gymnasium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FG-bruger</dc:creator>
  <cp:lastModifiedBy>FG-bruger</cp:lastModifiedBy>
  <cp:revision>23</cp:revision>
  <dcterms:created xsi:type="dcterms:W3CDTF">2011-10-23T13:47:56Z</dcterms:created>
  <dcterms:modified xsi:type="dcterms:W3CDTF">2012-09-16T18:00:57Z</dcterms:modified>
</cp:coreProperties>
</file>