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61" r:id="rId5"/>
    <p:sldId id="263" r:id="rId6"/>
    <p:sldId id="264" r:id="rId7"/>
    <p:sldId id="265" r:id="rId8"/>
    <p:sldId id="266" r:id="rId9"/>
    <p:sldId id="267" r:id="rId10"/>
    <p:sldId id="268" r:id="rId11"/>
    <p:sldId id="269" r:id="rId12"/>
    <p:sldId id="270" r:id="rId13"/>
    <p:sldId id="273" r:id="rId14"/>
    <p:sldId id="272" r:id="rId15"/>
    <p:sldId id="271" r:id="rId16"/>
    <p:sldId id="274" r:id="rId17"/>
    <p:sldId id="276" r:id="rId18"/>
    <p:sldId id="275" r:id="rId19"/>
    <p:sldId id="277" r:id="rId20"/>
    <p:sldId id="278" r:id="rId21"/>
    <p:sldId id="279" r:id="rId22"/>
    <p:sldId id="280" r:id="rId23"/>
    <p:sldId id="281" r:id="rId24"/>
    <p:sldId id="282" r:id="rId25"/>
    <p:sldId id="283" r:id="rId26"/>
    <p:sldId id="284"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Molander" initials="AM" lastIdx="5" clrIdx="0">
    <p:extLst>
      <p:ext uri="{19B8F6BF-5375-455C-9EA6-DF929625EA0E}">
        <p15:presenceInfo xmlns:p15="http://schemas.microsoft.com/office/powerpoint/2012/main" userId="Andreas Mol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3899" autoAdjust="0"/>
  </p:normalViewPr>
  <p:slideViewPr>
    <p:cSldViewPr snapToGrid="0">
      <p:cViewPr varScale="1">
        <p:scale>
          <a:sx n="64" d="100"/>
          <a:sy n="64" d="100"/>
        </p:scale>
        <p:origin x="72"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19T09:06:27.303" idx="2">
    <p:pos x="10" y="10"/>
    <p:text>Der er ca. 100 millioner baptister i verden. Halvdelen af dem bor i USA, hvor 3/4 af landets sorte befolkning er medlemmer af baptistkirken. I Danmark er der godt 5000 baptister. - bekendelsesdåb.</p:text>
    <p:extLst>
      <p:ext uri="{C676402C-5697-4E1C-873F-D02D1690AC5C}">
        <p15:threadingInfo xmlns:p15="http://schemas.microsoft.com/office/powerpoint/2012/main" timeZoneBias="-60"/>
      </p:ext>
    </p:extLst>
  </p:cm>
  <p:cm authorId="1" dt="2017-01-19T09:07:19.356" idx="3">
    <p:pos x="146" y="146"/>
    <p:text>pinsevenner. Den karismatiske vækkelsesbevægelse har over 200 millioner tilhængere på verdensplan. I Danmark er der godt 5000 pinsevenner.
vægt på bibellæsning og forkyndelse, og de hører generelt til blandt de bibeltro kristne. Gudstjenesterne er livlige og mere kropslige end vi er vant til i folkekirken. Menighedens medlemmer løfter fx ofte hænderne op mod himlen, mens de synger eller beder. Pinsebevægelsen lægger stor vægt på Helligånden og er kendetegnet ved blandt andet tungetale og helbredelser ved håndspålæggelse. Ligesom baptisterne praktiserer pinsevennerne voksendåb.</p:text>
    <p:extLst>
      <p:ext uri="{C676402C-5697-4E1C-873F-D02D1690AC5C}">
        <p15:threadingInfo xmlns:p15="http://schemas.microsoft.com/office/powerpoint/2012/main" timeZoneBias="-60"/>
      </p:ext>
    </p:extLst>
  </p:cm>
  <p:cm authorId="1" dt="2017-01-19T09:08:59.477" idx="4">
    <p:pos x="282" y="282"/>
    <p:text>Metodisterne er kendetegnet ved et disciplineret og metodisk trosliv, en aktiv mission og et stærkt socialt engagement. Modsat baptisterne praktiserer metodisterne barnedåb og konfirmation.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1-19T09:16:12.241" idx="5">
    <p:pos x="873" y="3545"/>
    <p:text>lektor i kunsthistorie Hans Jørgen Frederiksen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1-16T13:10:58.326" idx="1">
    <p:pos x="10" y="10"/>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1-16T13:10:58.326"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928E0C50-565A-4A4C-A2CD-D46F4053277B}" type="datetimeFigureOut">
              <a:rPr lang="da-DK" smtClean="0"/>
              <a:t>14-01-2017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276920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928E0C50-565A-4A4C-A2CD-D46F4053277B}" type="datetimeFigureOut">
              <a:rPr lang="da-DK" smtClean="0"/>
              <a:t>14-01-2017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350297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928E0C50-565A-4A4C-A2CD-D46F4053277B}" type="datetimeFigureOut">
              <a:rPr lang="da-DK" smtClean="0"/>
              <a:t>14-01-2017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31406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928E0C50-565A-4A4C-A2CD-D46F4053277B}" type="datetimeFigureOut">
              <a:rPr lang="da-DK" smtClean="0"/>
              <a:t>14-01-2017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101638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E0C50-565A-4A4C-A2CD-D46F4053277B}" type="datetimeFigureOut">
              <a:rPr lang="da-DK" smtClean="0"/>
              <a:t>14-01-2017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82713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928E0C50-565A-4A4C-A2CD-D46F4053277B}" type="datetimeFigureOut">
              <a:rPr lang="da-DK" smtClean="0"/>
              <a:t>14-01-2017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168042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928E0C50-565A-4A4C-A2CD-D46F4053277B}" type="datetimeFigureOut">
              <a:rPr lang="da-DK" smtClean="0"/>
              <a:t>14-01-2017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277336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928E0C50-565A-4A4C-A2CD-D46F4053277B}" type="datetimeFigureOut">
              <a:rPr lang="da-DK" smtClean="0"/>
              <a:t>14-01-2017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351669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E0C50-565A-4A4C-A2CD-D46F4053277B}" type="datetimeFigureOut">
              <a:rPr lang="da-DK" smtClean="0"/>
              <a:t>14-01-2017</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12463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E0C50-565A-4A4C-A2CD-D46F4053277B}" type="datetimeFigureOut">
              <a:rPr lang="da-DK" smtClean="0"/>
              <a:t>14-01-2017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403809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E0C50-565A-4A4C-A2CD-D46F4053277B}" type="datetimeFigureOut">
              <a:rPr lang="da-DK" smtClean="0"/>
              <a:t>14-01-2017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C0E412B-FF0D-45A3-B78A-FBCE5EFC3340}" type="slidenum">
              <a:rPr lang="da-DK" smtClean="0"/>
              <a:t>‹#›</a:t>
            </a:fld>
            <a:endParaRPr lang="da-DK"/>
          </a:p>
        </p:txBody>
      </p:sp>
    </p:spTree>
    <p:extLst>
      <p:ext uri="{BB962C8B-B14F-4D97-AF65-F5344CB8AC3E}">
        <p14:creationId xmlns:p14="http://schemas.microsoft.com/office/powerpoint/2010/main" val="183405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0C50-565A-4A4C-A2CD-D46F4053277B}" type="datetimeFigureOut">
              <a:rPr lang="da-DK" smtClean="0"/>
              <a:t>14-01-2017</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E412B-FF0D-45A3-B78A-FBCE5EFC3340}" type="slidenum">
              <a:rPr lang="da-DK" smtClean="0"/>
              <a:t>‹#›</a:t>
            </a:fld>
            <a:endParaRPr lang="da-DK"/>
          </a:p>
        </p:txBody>
      </p:sp>
    </p:spTree>
    <p:extLst>
      <p:ext uri="{BB962C8B-B14F-4D97-AF65-F5344CB8AC3E}">
        <p14:creationId xmlns:p14="http://schemas.microsoft.com/office/powerpoint/2010/main" val="329413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denstoredanske.dk/Kunst_og_kultur/Litteratur/Italiensk_litteratur/Dante_Alighier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ijjbtcAEOn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outu.be/5c3euK57xsQ"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bibelselskabet.dk/undervisning/LaesIBibelen.aspx?book=matt&amp;id=3&amp;chapter=16b&amp;order=matt16&amp;bookpos=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a-DK" dirty="0"/>
              <a:t>Katolicisme og Protestantisme </a:t>
            </a:r>
            <a:br>
              <a:rPr lang="da-DK" dirty="0"/>
            </a:br>
            <a:r>
              <a:rPr lang="da-DK" dirty="0"/>
              <a:t>De centrale forskelle</a:t>
            </a:r>
          </a:p>
        </p:txBody>
      </p:sp>
      <p:pic>
        <p:nvPicPr>
          <p:cNvPr id="15368" name="Picture 8" descr="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7119" y="1956794"/>
            <a:ext cx="31750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76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Katolicisme – Paven og Rom</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5187388" y="1497382"/>
            <a:ext cx="5958038" cy="4154984"/>
          </a:xfrm>
          <a:prstGeom prst="rect">
            <a:avLst/>
          </a:prstGeom>
          <a:noFill/>
        </p:spPr>
        <p:txBody>
          <a:bodyPr wrap="square" rtlCol="0">
            <a:spAutoFit/>
          </a:bodyPr>
          <a:lstStyle/>
          <a:p>
            <a:r>
              <a:rPr lang="da-DK" dirty="0"/>
              <a:t>Rom er central:</a:t>
            </a:r>
          </a:p>
          <a:p>
            <a:endParaRPr lang="da-DK" dirty="0"/>
          </a:p>
          <a:p>
            <a:r>
              <a:rPr lang="da-DK" dirty="0"/>
              <a:t>Peter, den ledende discipel, der først mødte den opstandne Jesus – Peter, klippen med nøglen, bliver biskop i Rom og idømmes martyrdøden af </a:t>
            </a:r>
            <a:r>
              <a:rPr lang="da-DK" dirty="0" err="1"/>
              <a:t>Nero</a:t>
            </a:r>
            <a:r>
              <a:rPr lang="da-DK" dirty="0"/>
              <a:t> efter Roms brand omkring 64 e.Kr. </a:t>
            </a:r>
          </a:p>
          <a:p>
            <a:endParaRPr lang="da-DK" dirty="0"/>
          </a:p>
          <a:p>
            <a:r>
              <a:rPr lang="da-DK" dirty="0"/>
              <a:t>Apostlen Paulus henrettes ca. samtidig i Rom</a:t>
            </a:r>
          </a:p>
          <a:p>
            <a:endParaRPr lang="da-DK" dirty="0"/>
          </a:p>
          <a:p>
            <a:r>
              <a:rPr lang="da-DK" dirty="0"/>
              <a:t>Titlen pave: ca. 300 e.Kr.</a:t>
            </a:r>
          </a:p>
          <a:p>
            <a:endParaRPr lang="da-DK" dirty="0"/>
          </a:p>
          <a:p>
            <a:r>
              <a:rPr lang="da-DK" dirty="0"/>
              <a:t>Den ufejlbarlige pave? Besluttes ved det første vatikanerkoncil i 1869 (dog kun i trosspørgsmål og moralske spørgsmål) </a:t>
            </a:r>
          </a:p>
          <a:p>
            <a:endParaRPr lang="da-DK" dirty="0"/>
          </a:p>
          <a:p>
            <a:endParaRPr lang="it-IT" sz="1200" dirty="0"/>
          </a:p>
        </p:txBody>
      </p:sp>
      <p:pic>
        <p:nvPicPr>
          <p:cNvPr id="8196" name="Picture 4" descr="https://upload.wikimedia.org/wikipedia/commons/7/79/Cruc_p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66" y="1027906"/>
            <a:ext cx="3786202" cy="50939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6509" y="6247905"/>
            <a:ext cx="4312118" cy="369332"/>
          </a:xfrm>
          <a:prstGeom prst="rect">
            <a:avLst/>
          </a:prstGeom>
          <a:noFill/>
        </p:spPr>
        <p:txBody>
          <a:bodyPr wrap="square" rtlCol="0">
            <a:spAutoFit/>
          </a:bodyPr>
          <a:lstStyle/>
          <a:p>
            <a:r>
              <a:rPr lang="da-DK" dirty="0"/>
              <a:t>15. årh. Udsnit af en fresco af </a:t>
            </a:r>
            <a:r>
              <a:rPr lang="da-DK" dirty="0" err="1"/>
              <a:t>Filippino</a:t>
            </a:r>
            <a:r>
              <a:rPr lang="da-DK" dirty="0"/>
              <a:t> Lippi</a:t>
            </a:r>
          </a:p>
        </p:txBody>
      </p:sp>
    </p:spTree>
    <p:extLst>
      <p:ext uri="{BB962C8B-B14F-4D97-AF65-F5344CB8AC3E}">
        <p14:creationId xmlns:p14="http://schemas.microsoft.com/office/powerpoint/2010/main" val="190327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3122" cy="1325563"/>
          </a:xfrm>
        </p:spPr>
        <p:txBody>
          <a:bodyPr/>
          <a:lstStyle/>
          <a:p>
            <a:r>
              <a:rPr lang="da-DK" dirty="0"/>
              <a:t>Katolicisme – Apostolsk succession </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838200" y="1538924"/>
            <a:ext cx="10307056" cy="830997"/>
          </a:xfrm>
          <a:prstGeom prst="rect">
            <a:avLst/>
          </a:prstGeom>
          <a:noFill/>
        </p:spPr>
        <p:txBody>
          <a:bodyPr wrap="square" rtlCol="0">
            <a:spAutoFit/>
          </a:bodyPr>
          <a:lstStyle/>
          <a:p>
            <a:r>
              <a:rPr lang="da-DK" dirty="0"/>
              <a:t>Sakramentet præstevielse giver hver gejstlige den autoritet og nådekraft, som blev givet til Peter.</a:t>
            </a:r>
          </a:p>
          <a:p>
            <a:endParaRPr lang="da-DK" dirty="0"/>
          </a:p>
          <a:p>
            <a:endParaRPr lang="it-IT" sz="1200" dirty="0"/>
          </a:p>
        </p:txBody>
      </p:sp>
      <p:pic>
        <p:nvPicPr>
          <p:cNvPr id="9218" name="Picture 2" descr="http://cdn.kristeligt-dagblad.dk/sites/default/files/viel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65445"/>
            <a:ext cx="6515100" cy="36671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80960" y="4216580"/>
            <a:ext cx="1799924" cy="2031325"/>
          </a:xfrm>
          <a:prstGeom prst="rect">
            <a:avLst/>
          </a:prstGeom>
          <a:noFill/>
        </p:spPr>
        <p:txBody>
          <a:bodyPr wrap="square" rtlCol="0">
            <a:spAutoFit/>
          </a:bodyPr>
          <a:lstStyle/>
          <a:p>
            <a:r>
              <a:rPr lang="da-DK" dirty="0"/>
              <a:t>Kasper </a:t>
            </a:r>
            <a:r>
              <a:rPr lang="da-DK" dirty="0" err="1"/>
              <a:t>Bådsgaard</a:t>
            </a:r>
            <a:r>
              <a:rPr lang="da-DK" dirty="0"/>
              <a:t>-Jensen  - Fredericias tidligere præst ordineres til præst.</a:t>
            </a:r>
          </a:p>
        </p:txBody>
      </p:sp>
      <p:sp>
        <p:nvSpPr>
          <p:cNvPr id="6" name="TextBox 5"/>
          <p:cNvSpPr txBox="1"/>
          <p:nvPr/>
        </p:nvSpPr>
        <p:spPr>
          <a:xfrm>
            <a:off x="954157" y="2057400"/>
            <a:ext cx="10191099" cy="646331"/>
          </a:xfrm>
          <a:prstGeom prst="rect">
            <a:avLst/>
          </a:prstGeom>
          <a:noFill/>
        </p:spPr>
        <p:txBody>
          <a:bodyPr wrap="square" rtlCol="0">
            <a:spAutoFit/>
          </a:bodyPr>
          <a:lstStyle/>
          <a:p>
            <a:r>
              <a:rPr lang="da-DK" dirty="0"/>
              <a:t>- Gejstlige har altså nådekraften gennem forvaltning af kirkens sakramenter og formidling af troen. </a:t>
            </a:r>
          </a:p>
          <a:p>
            <a:endParaRPr lang="da-DK" dirty="0"/>
          </a:p>
        </p:txBody>
      </p:sp>
    </p:spTree>
    <p:extLst>
      <p:ext uri="{BB962C8B-B14F-4D97-AF65-F5344CB8AC3E}">
        <p14:creationId xmlns:p14="http://schemas.microsoft.com/office/powerpoint/2010/main" val="10932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Katolicisme – Formidlingen af bibelen og traditionen</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5208103" y="1982804"/>
            <a:ext cx="5957201" cy="2585323"/>
          </a:xfrm>
          <a:prstGeom prst="rect">
            <a:avLst/>
          </a:prstGeom>
          <a:noFill/>
        </p:spPr>
        <p:txBody>
          <a:bodyPr wrap="square" rtlCol="0">
            <a:spAutoFit/>
          </a:bodyPr>
          <a:lstStyle/>
          <a:p>
            <a:r>
              <a:rPr lang="nb-NO" dirty="0"/>
              <a:t>Bibelen var på latin (ikke forståelig for jævne mennesker)</a:t>
            </a:r>
          </a:p>
          <a:p>
            <a:endParaRPr lang="nb-NO" dirty="0"/>
          </a:p>
          <a:p>
            <a:r>
              <a:rPr lang="nb-NO" dirty="0"/>
              <a:t>Messen foregik på Latin</a:t>
            </a:r>
          </a:p>
          <a:p>
            <a:endParaRPr lang="nb-NO" dirty="0"/>
          </a:p>
          <a:p>
            <a:r>
              <a:rPr lang="nb-NO" dirty="0"/>
              <a:t>Hoc est corpus filii" (dette er sønnens legeme) </a:t>
            </a:r>
            <a:r>
              <a:rPr lang="da-DK" dirty="0">
                <a:sym typeface="Wingdings" panose="05000000000000000000" pitchFamily="2" charset="2"/>
              </a:rPr>
              <a:t> </a:t>
            </a:r>
          </a:p>
          <a:p>
            <a:r>
              <a:rPr lang="da-DK" dirty="0" err="1"/>
              <a:t>Hokus</a:t>
            </a:r>
            <a:r>
              <a:rPr lang="da-DK" dirty="0"/>
              <a:t> </a:t>
            </a:r>
            <a:r>
              <a:rPr lang="da-DK" dirty="0" err="1"/>
              <a:t>Pokus</a:t>
            </a:r>
            <a:r>
              <a:rPr lang="da-DK" dirty="0"/>
              <a:t> </a:t>
            </a:r>
            <a:r>
              <a:rPr lang="da-DK" dirty="0" err="1"/>
              <a:t>filiokus</a:t>
            </a:r>
            <a:r>
              <a:rPr lang="da-DK" dirty="0"/>
              <a:t>/</a:t>
            </a:r>
            <a:r>
              <a:rPr lang="da-DK" dirty="0" err="1"/>
              <a:t>filihankat</a:t>
            </a:r>
            <a:endParaRPr lang="da-DK" dirty="0"/>
          </a:p>
          <a:p>
            <a:endParaRPr lang="da-DK" dirty="0"/>
          </a:p>
          <a:p>
            <a:r>
              <a:rPr lang="da-DK" dirty="0"/>
              <a:t>	</a:t>
            </a:r>
          </a:p>
          <a:p>
            <a:endParaRPr lang="da-DK" dirty="0"/>
          </a:p>
        </p:txBody>
      </p:sp>
      <p:pic>
        <p:nvPicPr>
          <p:cNvPr id="12292" name="Picture 4" descr="Billedresultat for kalkma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1" y="2051599"/>
            <a:ext cx="4653938" cy="34633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8666" y="5681133"/>
            <a:ext cx="3127687" cy="369332"/>
          </a:xfrm>
          <a:prstGeom prst="rect">
            <a:avLst/>
          </a:prstGeom>
          <a:noFill/>
        </p:spPr>
        <p:txBody>
          <a:bodyPr wrap="square" rtlCol="0">
            <a:spAutoFit/>
          </a:bodyPr>
          <a:lstStyle/>
          <a:p>
            <a:r>
              <a:rPr lang="da-DK" dirty="0"/>
              <a:t>Kalkmaleri fra Fanefjord Kirke</a:t>
            </a:r>
          </a:p>
        </p:txBody>
      </p:sp>
      <p:sp>
        <p:nvSpPr>
          <p:cNvPr id="10" name="TextBox 9"/>
          <p:cNvSpPr txBox="1"/>
          <p:nvPr/>
        </p:nvSpPr>
        <p:spPr>
          <a:xfrm>
            <a:off x="5208103" y="3939580"/>
            <a:ext cx="5834269" cy="1477328"/>
          </a:xfrm>
          <a:prstGeom prst="rect">
            <a:avLst/>
          </a:prstGeom>
          <a:noFill/>
        </p:spPr>
        <p:txBody>
          <a:bodyPr wrap="square" rtlCol="0">
            <a:spAutoFit/>
          </a:bodyPr>
          <a:lstStyle/>
          <a:p>
            <a:r>
              <a:rPr lang="da-DK" dirty="0"/>
              <a:t>Den udbredte misforståelse om alt på Latin:</a:t>
            </a:r>
          </a:p>
          <a:p>
            <a:r>
              <a:rPr lang="da-DK" dirty="0"/>
              <a:t>prædikenen med formidlingen af bibelteksterne og Traditionen foregik på lokale sprog hele vejen op gennem middelalderen!</a:t>
            </a:r>
          </a:p>
          <a:p>
            <a:endParaRPr lang="da-DK" dirty="0"/>
          </a:p>
        </p:txBody>
      </p:sp>
      <p:sp>
        <p:nvSpPr>
          <p:cNvPr id="11" name="TextBox 10"/>
          <p:cNvSpPr txBox="1"/>
          <p:nvPr/>
        </p:nvSpPr>
        <p:spPr>
          <a:xfrm>
            <a:off x="5208103" y="5450300"/>
            <a:ext cx="5307496" cy="1200329"/>
          </a:xfrm>
          <a:prstGeom prst="rect">
            <a:avLst/>
          </a:prstGeom>
          <a:noFill/>
        </p:spPr>
        <p:txBody>
          <a:bodyPr wrap="square" rtlCol="0">
            <a:spAutoFit/>
          </a:bodyPr>
          <a:lstStyle/>
          <a:p>
            <a:r>
              <a:rPr lang="da-DK" dirty="0"/>
              <a:t>Men de gejstlige er fortsat de religiøse eksperter med en særstilling mellem gud og menneske, der formidler guds ord og nåden/retfærdiggørelsen.	</a:t>
            </a:r>
          </a:p>
          <a:p>
            <a:endParaRPr lang="da-DK" dirty="0"/>
          </a:p>
        </p:txBody>
      </p:sp>
    </p:spTree>
    <p:extLst>
      <p:ext uri="{BB962C8B-B14F-4D97-AF65-F5344CB8AC3E}">
        <p14:creationId xmlns:p14="http://schemas.microsoft.com/office/powerpoint/2010/main" val="20982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Katolicisme – Retfærdiggørelse</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6092792" y="1982805"/>
            <a:ext cx="5958038" cy="3416320"/>
          </a:xfrm>
          <a:prstGeom prst="rect">
            <a:avLst/>
          </a:prstGeom>
          <a:noFill/>
        </p:spPr>
        <p:txBody>
          <a:bodyPr wrap="square" rtlCol="0">
            <a:spAutoFit/>
          </a:bodyPr>
          <a:lstStyle/>
          <a:p>
            <a:r>
              <a:rPr lang="da-DK" dirty="0"/>
              <a:t>Retfærdiggørelse sker gennem</a:t>
            </a:r>
          </a:p>
          <a:p>
            <a:endParaRPr lang="da-DK" dirty="0"/>
          </a:p>
          <a:p>
            <a:pPr marL="285750" indent="-285750">
              <a:buFontTx/>
              <a:buChar char="-"/>
            </a:pPr>
            <a:r>
              <a:rPr lang="da-DK" dirty="0"/>
              <a:t>Sakramenter formidlet af de gejstlige</a:t>
            </a:r>
          </a:p>
          <a:p>
            <a:pPr marL="285750" indent="-285750">
              <a:buFontTx/>
              <a:buChar char="-"/>
            </a:pPr>
            <a:r>
              <a:rPr lang="da-DK" dirty="0"/>
              <a:t>Troens gerninger </a:t>
            </a:r>
          </a:p>
          <a:p>
            <a:pPr marL="285750" indent="-285750">
              <a:buFontTx/>
              <a:buChar char="-"/>
            </a:pPr>
            <a:endParaRPr lang="da-DK" dirty="0"/>
          </a:p>
          <a:p>
            <a:r>
              <a:rPr lang="da-DK" dirty="0"/>
              <a:t>Hvad er troen værd, hvis den ikke følges op med gerninger? Moral og nåde er bundet sammen. Gud frelser ikke den, der lever et umoralsk liv.</a:t>
            </a:r>
          </a:p>
          <a:p>
            <a:endParaRPr lang="da-DK" dirty="0"/>
          </a:p>
          <a:p>
            <a:r>
              <a:rPr lang="da-DK" dirty="0"/>
              <a:t>Udførelse af gode gerninger er altså essentielle for frelsen! </a:t>
            </a:r>
          </a:p>
          <a:p>
            <a:endParaRPr lang="da-DK" dirty="0"/>
          </a:p>
          <a:p>
            <a:endParaRPr lang="da-DK" dirty="0"/>
          </a:p>
        </p:txBody>
      </p:sp>
      <p:pic>
        <p:nvPicPr>
          <p:cNvPr id="13314" name="Picture 2" descr="Billedresultat for gode gern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01" y="1982805"/>
            <a:ext cx="4371658" cy="242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8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Katolicisme – Bibelen og traditionen</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4553551" y="1134867"/>
            <a:ext cx="5958038" cy="3416320"/>
          </a:xfrm>
          <a:prstGeom prst="rect">
            <a:avLst/>
          </a:prstGeom>
          <a:noFill/>
        </p:spPr>
        <p:txBody>
          <a:bodyPr wrap="square" rtlCol="0">
            <a:spAutoFit/>
          </a:bodyPr>
          <a:lstStyle/>
          <a:p>
            <a:r>
              <a:rPr lang="da-DK" dirty="0"/>
              <a:t>Bibelen giver fingerpeg om livet som kristen og kirkens udformning. Men der står ikke alt.</a:t>
            </a:r>
          </a:p>
          <a:p>
            <a:endParaRPr lang="da-DK" dirty="0"/>
          </a:p>
          <a:p>
            <a:r>
              <a:rPr lang="da-DK" dirty="0"/>
              <a:t>I Traditionen gør Helligånden gennem de gejstlige troen levende og præciserer f.eks.:</a:t>
            </a:r>
          </a:p>
          <a:p>
            <a:endParaRPr lang="da-DK" dirty="0"/>
          </a:p>
          <a:p>
            <a:pPr marL="285750" indent="-285750">
              <a:buFontTx/>
              <a:buChar char="-"/>
            </a:pPr>
            <a:r>
              <a:rPr lang="da-DK" dirty="0"/>
              <a:t>Trosbekendelse og dogmatikken/læren</a:t>
            </a:r>
          </a:p>
          <a:p>
            <a:pPr marL="285750" indent="-285750">
              <a:buFontTx/>
              <a:buChar char="-"/>
            </a:pPr>
            <a:r>
              <a:rPr lang="da-DK" dirty="0"/>
              <a:t>Sakramenterne</a:t>
            </a:r>
          </a:p>
          <a:p>
            <a:pPr marL="285750" indent="-285750">
              <a:buFontTx/>
              <a:buChar char="-"/>
            </a:pPr>
            <a:r>
              <a:rPr lang="da-DK" dirty="0"/>
              <a:t>gudstjenesten og dens liturgi (forløb)</a:t>
            </a:r>
          </a:p>
          <a:p>
            <a:pPr marL="285750" indent="-285750">
              <a:buFontTx/>
              <a:buChar char="-"/>
            </a:pPr>
            <a:r>
              <a:rPr lang="da-DK" dirty="0"/>
              <a:t>fromhedsformer (f.eks. klostre, bøn, pilgrimsfærd)</a:t>
            </a:r>
          </a:p>
          <a:p>
            <a:pPr marL="285750" indent="-285750">
              <a:buFontTx/>
              <a:buChar char="-"/>
            </a:pPr>
            <a:r>
              <a:rPr lang="da-DK" dirty="0"/>
              <a:t>forbilleder, det vil sige helgener</a:t>
            </a:r>
          </a:p>
          <a:p>
            <a:pPr marL="285750" indent="-285750">
              <a:buFontTx/>
              <a:buChar char="-"/>
            </a:pPr>
            <a:endParaRPr lang="da-DK" dirty="0"/>
          </a:p>
        </p:txBody>
      </p:sp>
      <p:pic>
        <p:nvPicPr>
          <p:cNvPr id="8" name="Picture 7" descr="Billedresultat for katolicisme og protestantisme forskelle"/>
          <p:cNvPicPr/>
          <p:nvPr/>
        </p:nvPicPr>
        <p:blipFill rotWithShape="1">
          <a:blip r:embed="rId2">
            <a:extLst>
              <a:ext uri="{28A0092B-C50C-407E-A947-70E740481C1C}">
                <a14:useLocalDpi xmlns:a14="http://schemas.microsoft.com/office/drawing/2010/main" val="0"/>
              </a:ext>
            </a:extLst>
          </a:blip>
          <a:srcRect l="918" t="12836" r="55668" b="4445"/>
          <a:stretch/>
        </p:blipFill>
        <p:spPr bwMode="auto">
          <a:xfrm>
            <a:off x="1572478" y="1674796"/>
            <a:ext cx="2672263" cy="3721457"/>
          </a:xfrm>
          <a:prstGeom prst="rect">
            <a:avLst/>
          </a:prstGeom>
          <a:noFill/>
          <a:ln>
            <a:noFill/>
          </a:ln>
        </p:spPr>
      </p:pic>
      <p:sp>
        <p:nvSpPr>
          <p:cNvPr id="3" name="TextBox 2"/>
          <p:cNvSpPr txBox="1"/>
          <p:nvPr/>
        </p:nvSpPr>
        <p:spPr>
          <a:xfrm>
            <a:off x="4553551" y="4551187"/>
            <a:ext cx="6210527" cy="1754326"/>
          </a:xfrm>
          <a:prstGeom prst="rect">
            <a:avLst/>
          </a:prstGeom>
          <a:noFill/>
        </p:spPr>
        <p:txBody>
          <a:bodyPr wrap="square" rtlCol="0">
            <a:spAutoFit/>
          </a:bodyPr>
          <a:lstStyle/>
          <a:p>
            <a:r>
              <a:rPr lang="da-DK" dirty="0"/>
              <a:t>Ændrer sig kontinuerligt – Paven definerer traditionen og den kristne identitet</a:t>
            </a:r>
          </a:p>
          <a:p>
            <a:endParaRPr lang="da-DK" dirty="0"/>
          </a:p>
          <a:p>
            <a:pPr marL="285750" indent="-285750">
              <a:buFont typeface="Arial" panose="020B0604020202020204" pitchFamily="34" charset="0"/>
              <a:buChar char="•"/>
            </a:pPr>
            <a:r>
              <a:rPr lang="da-DK" dirty="0"/>
              <a:t>F.eks. Kirkens officielle holdninger til homoseksualitet og prævention – eller skærsild og aflad</a:t>
            </a:r>
          </a:p>
          <a:p>
            <a:endParaRPr lang="da-DK" dirty="0"/>
          </a:p>
        </p:txBody>
      </p:sp>
    </p:spTree>
    <p:extLst>
      <p:ext uri="{BB962C8B-B14F-4D97-AF65-F5344CB8AC3E}">
        <p14:creationId xmlns:p14="http://schemas.microsoft.com/office/powerpoint/2010/main" val="15814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Katolicisme – Sakramenterne</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4553551" y="1318689"/>
            <a:ext cx="5958038" cy="4801314"/>
          </a:xfrm>
          <a:prstGeom prst="rect">
            <a:avLst/>
          </a:prstGeom>
          <a:noFill/>
        </p:spPr>
        <p:txBody>
          <a:bodyPr wrap="square" rtlCol="0">
            <a:spAutoFit/>
          </a:bodyPr>
          <a:lstStyle/>
          <a:p>
            <a:r>
              <a:rPr lang="da-DK" dirty="0"/>
              <a:t>De gejstlige forvalter de 7 sakramenter.</a:t>
            </a:r>
          </a:p>
          <a:p>
            <a:endParaRPr lang="da-DK" dirty="0"/>
          </a:p>
          <a:p>
            <a:r>
              <a:rPr lang="da-DK" dirty="0"/>
              <a:t>Sakramente = "det synlige tegn på den usynlige virkelighed, nemlig Guds nåde". (Kirkefaderen Augustin (354-430))</a:t>
            </a:r>
          </a:p>
          <a:p>
            <a:endParaRPr lang="da-DK" dirty="0"/>
          </a:p>
          <a:p>
            <a:r>
              <a:rPr lang="da-DK" dirty="0"/>
              <a:t>Sakramenter fra vugge til død:</a:t>
            </a:r>
          </a:p>
          <a:p>
            <a:endParaRPr lang="da-DK" dirty="0"/>
          </a:p>
          <a:p>
            <a:pPr marL="285750" indent="-285750">
              <a:buFont typeface="Arial" panose="020B0604020202020204" pitchFamily="34" charset="0"/>
              <a:buChar char="•"/>
            </a:pPr>
            <a:r>
              <a:rPr lang="da-DK" b="1" dirty="0"/>
              <a:t>Dåb</a:t>
            </a:r>
          </a:p>
          <a:p>
            <a:pPr marL="285750" indent="-285750">
              <a:buFont typeface="Arial" panose="020B0604020202020204" pitchFamily="34" charset="0"/>
              <a:buChar char="•"/>
            </a:pPr>
            <a:r>
              <a:rPr lang="da-DK" dirty="0"/>
              <a:t>Firmelse (konfirmation)</a:t>
            </a:r>
          </a:p>
          <a:p>
            <a:pPr marL="285750" indent="-285750">
              <a:buFont typeface="Arial" panose="020B0604020202020204" pitchFamily="34" charset="0"/>
              <a:buChar char="•"/>
            </a:pPr>
            <a:r>
              <a:rPr lang="da-DK" b="1" dirty="0"/>
              <a:t>Nadver</a:t>
            </a:r>
          </a:p>
          <a:p>
            <a:pPr marL="285750" indent="-285750">
              <a:buFont typeface="Arial" panose="020B0604020202020204" pitchFamily="34" charset="0"/>
              <a:buChar char="•"/>
            </a:pPr>
            <a:r>
              <a:rPr lang="da-DK" dirty="0"/>
              <a:t>Bod (skriftemål) </a:t>
            </a:r>
          </a:p>
          <a:p>
            <a:pPr marL="285750" indent="-285750">
              <a:buFont typeface="Arial" panose="020B0604020202020204" pitchFamily="34" charset="0"/>
              <a:buChar char="•"/>
            </a:pPr>
            <a:r>
              <a:rPr lang="da-DK" dirty="0"/>
              <a:t>Vielse</a:t>
            </a:r>
          </a:p>
          <a:p>
            <a:pPr marL="285750" indent="-285750">
              <a:buFont typeface="Arial" panose="020B0604020202020204" pitchFamily="34" charset="0"/>
              <a:buChar char="•"/>
            </a:pPr>
            <a:r>
              <a:rPr lang="da-DK" dirty="0"/>
              <a:t>De syges salvelse ("den sidste olie")</a:t>
            </a:r>
          </a:p>
          <a:p>
            <a:pPr marL="285750" indent="-285750">
              <a:buFont typeface="Arial" panose="020B0604020202020204" pitchFamily="34" charset="0"/>
              <a:buChar char="•"/>
            </a:pPr>
            <a:r>
              <a:rPr lang="da-DK" dirty="0"/>
              <a:t>Ordination (præsteindvielse).</a:t>
            </a:r>
          </a:p>
          <a:p>
            <a:pPr marL="285750" indent="-285750">
              <a:buFont typeface="Arial" panose="020B0604020202020204" pitchFamily="34" charset="0"/>
              <a:buChar char="•"/>
            </a:pPr>
            <a:endParaRPr lang="da-DK" dirty="0"/>
          </a:p>
          <a:p>
            <a:endParaRPr lang="da-DK" dirty="0"/>
          </a:p>
          <a:p>
            <a:endParaRPr lang="da-DK" dirty="0"/>
          </a:p>
        </p:txBody>
      </p:sp>
      <p:pic>
        <p:nvPicPr>
          <p:cNvPr id="8" name="Picture 7" descr="Billedresultat for katolicisme og protestantisme forskelle"/>
          <p:cNvPicPr/>
          <p:nvPr/>
        </p:nvPicPr>
        <p:blipFill rotWithShape="1">
          <a:blip r:embed="rId2">
            <a:extLst>
              <a:ext uri="{28A0092B-C50C-407E-A947-70E740481C1C}">
                <a14:useLocalDpi xmlns:a14="http://schemas.microsoft.com/office/drawing/2010/main" val="0"/>
              </a:ext>
            </a:extLst>
          </a:blip>
          <a:srcRect l="918" t="12836" r="55668" b="4445"/>
          <a:stretch/>
        </p:blipFill>
        <p:spPr bwMode="auto">
          <a:xfrm>
            <a:off x="1572478" y="1674796"/>
            <a:ext cx="2672263" cy="3721457"/>
          </a:xfrm>
          <a:prstGeom prst="rect">
            <a:avLst/>
          </a:prstGeom>
          <a:noFill/>
          <a:ln>
            <a:noFill/>
          </a:ln>
        </p:spPr>
      </p:pic>
    </p:spTree>
    <p:extLst>
      <p:ext uri="{BB962C8B-B14F-4D97-AF65-F5344CB8AC3E}">
        <p14:creationId xmlns:p14="http://schemas.microsoft.com/office/powerpoint/2010/main" val="33035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Katolicisme – Skærsild</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962526" y="1133520"/>
            <a:ext cx="8989996" cy="923330"/>
          </a:xfrm>
          <a:prstGeom prst="rect">
            <a:avLst/>
          </a:prstGeom>
          <a:noFill/>
        </p:spPr>
        <p:txBody>
          <a:bodyPr wrap="square" rtlCol="0">
            <a:spAutoFit/>
          </a:bodyPr>
          <a:lstStyle/>
          <a:p>
            <a:endParaRPr lang="da-DK" dirty="0"/>
          </a:p>
          <a:p>
            <a:endParaRPr lang="da-DK" dirty="0"/>
          </a:p>
          <a:p>
            <a:endParaRPr lang="da-DK" dirty="0"/>
          </a:p>
        </p:txBody>
      </p:sp>
      <p:sp>
        <p:nvSpPr>
          <p:cNvPr id="3" name="TextBox 2"/>
          <p:cNvSpPr txBox="1"/>
          <p:nvPr/>
        </p:nvSpPr>
        <p:spPr>
          <a:xfrm>
            <a:off x="983347" y="6205277"/>
            <a:ext cx="7286325" cy="369332"/>
          </a:xfrm>
          <a:prstGeom prst="rect">
            <a:avLst/>
          </a:prstGeom>
          <a:noFill/>
        </p:spPr>
        <p:txBody>
          <a:bodyPr wrap="square" rtlCol="0">
            <a:spAutoFit/>
          </a:bodyPr>
          <a:lstStyle/>
          <a:p>
            <a:r>
              <a:rPr lang="da-DK" dirty="0"/>
              <a:t>"Broen til skærsilden" fra det 16. århundrede af </a:t>
            </a:r>
            <a:r>
              <a:rPr lang="da-DK" dirty="0" err="1"/>
              <a:t>Mateu</a:t>
            </a:r>
            <a:r>
              <a:rPr lang="da-DK" dirty="0"/>
              <a:t> </a:t>
            </a:r>
            <a:r>
              <a:rPr lang="da-DK" dirty="0" err="1"/>
              <a:t>Lopez</a:t>
            </a:r>
            <a:endParaRPr lang="da-DK" dirty="0"/>
          </a:p>
        </p:txBody>
      </p:sp>
      <p:sp>
        <p:nvSpPr>
          <p:cNvPr id="6" name="TextBox 5"/>
          <p:cNvSpPr txBox="1"/>
          <p:nvPr/>
        </p:nvSpPr>
        <p:spPr>
          <a:xfrm>
            <a:off x="8158958" y="2604291"/>
            <a:ext cx="3838299" cy="3970318"/>
          </a:xfrm>
          <a:prstGeom prst="rect">
            <a:avLst/>
          </a:prstGeom>
          <a:noFill/>
        </p:spPr>
        <p:txBody>
          <a:bodyPr wrap="square" rtlCol="0">
            <a:spAutoFit/>
          </a:bodyPr>
          <a:lstStyle/>
          <a:p>
            <a:endParaRPr lang="da-DK" dirty="0"/>
          </a:p>
          <a:p>
            <a:r>
              <a:rPr lang="da-DK" dirty="0"/>
              <a:t>Vagt tolkningsgrundlag:</a:t>
            </a:r>
          </a:p>
          <a:p>
            <a:endParaRPr lang="da-DK" dirty="0"/>
          </a:p>
          <a:p>
            <a:r>
              <a:rPr lang="da-DK" dirty="0"/>
              <a:t>Dagen skal gøre det klart, for den bryder frem med ild, og ilden skal prøve, hvordan hver </a:t>
            </a:r>
            <a:r>
              <a:rPr lang="da-DK" dirty="0" err="1"/>
              <a:t>enkelts</a:t>
            </a:r>
            <a:r>
              <a:rPr lang="da-DK" dirty="0"/>
              <a:t> arbejde er. </a:t>
            </a:r>
            <a:r>
              <a:rPr lang="da-DK" b="1" dirty="0"/>
              <a:t>v14</a:t>
            </a:r>
            <a:r>
              <a:rPr lang="da-DK" dirty="0"/>
              <a:t>  Hvis det, han har bygget, bliver stående, skal han få løn, </a:t>
            </a:r>
            <a:r>
              <a:rPr lang="da-DK" b="1" dirty="0"/>
              <a:t>v15</a:t>
            </a:r>
            <a:r>
              <a:rPr lang="da-DK" dirty="0"/>
              <a:t>  men hvis hans arbejde går op i luer, skal han gå glip af lønnen, men selv blive frelst, dog som gennem ild.</a:t>
            </a:r>
          </a:p>
          <a:p>
            <a:r>
              <a:rPr lang="da-DK" dirty="0"/>
              <a:t>	(Paulus: 1. Kor 3)</a:t>
            </a:r>
          </a:p>
          <a:p>
            <a:endParaRPr lang="da-DK" dirty="0"/>
          </a:p>
          <a:p>
            <a:endParaRPr lang="da-DK" dirty="0"/>
          </a:p>
        </p:txBody>
      </p:sp>
      <p:pic>
        <p:nvPicPr>
          <p:cNvPr id="14344" name="Picture 8" descr="Det foreløbige højdepunkt for Mark Fosnæs var andenpladsen i dette års MGP. Og nu skal der smedes, me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724461"/>
            <a:ext cx="5905500" cy="3276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62526" y="1366640"/>
            <a:ext cx="8864868" cy="923330"/>
          </a:xfrm>
          <a:prstGeom prst="rect">
            <a:avLst/>
          </a:prstGeom>
          <a:noFill/>
        </p:spPr>
        <p:txBody>
          <a:bodyPr wrap="square" rtlCol="0">
            <a:spAutoFit/>
          </a:bodyPr>
          <a:lstStyle/>
          <a:p>
            <a:r>
              <a:rPr lang="da-DK" dirty="0"/>
              <a:t>Læren officiel i 1274, men kendes længe før. F.eks. </a:t>
            </a:r>
          </a:p>
          <a:p>
            <a:r>
              <a:rPr lang="da-DK" dirty="0"/>
              <a:t>Thomas af Aquinas (1225-74). Straf for den synd, som endnu ikke er tilgivet. Renselse med ild for den sidste syndeskyld inden mødet med Guds herlighed  - Kun helgenerne slipper.</a:t>
            </a:r>
          </a:p>
        </p:txBody>
      </p:sp>
    </p:spTree>
    <p:extLst>
      <p:ext uri="{BB962C8B-B14F-4D97-AF65-F5344CB8AC3E}">
        <p14:creationId xmlns:p14="http://schemas.microsoft.com/office/powerpoint/2010/main" val="178027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Katolicisme – Skærsild</a:t>
            </a:r>
          </a:p>
        </p:txBody>
      </p:sp>
      <p:sp>
        <p:nvSpPr>
          <p:cNvPr id="4" name="TextBox 3"/>
          <p:cNvSpPr txBox="1"/>
          <p:nvPr/>
        </p:nvSpPr>
        <p:spPr>
          <a:xfrm>
            <a:off x="823705" y="6347101"/>
            <a:ext cx="5524557" cy="369332"/>
          </a:xfrm>
          <a:prstGeom prst="rect">
            <a:avLst/>
          </a:prstGeom>
          <a:noFill/>
        </p:spPr>
        <p:txBody>
          <a:bodyPr wrap="square" rtlCol="0">
            <a:spAutoFit/>
          </a:bodyPr>
          <a:lstStyle/>
          <a:p>
            <a:r>
              <a:rPr lang="da-DK"/>
              <a:t>Gustave Doré</a:t>
            </a:r>
            <a:endParaRPr lang="da-DK" dirty="0"/>
          </a:p>
        </p:txBody>
      </p:sp>
      <p:sp>
        <p:nvSpPr>
          <p:cNvPr id="5" name="TextBox 4"/>
          <p:cNvSpPr txBox="1"/>
          <p:nvPr/>
        </p:nvSpPr>
        <p:spPr>
          <a:xfrm>
            <a:off x="962526" y="1133520"/>
            <a:ext cx="8989996" cy="923330"/>
          </a:xfrm>
          <a:prstGeom prst="rect">
            <a:avLst/>
          </a:prstGeom>
          <a:noFill/>
        </p:spPr>
        <p:txBody>
          <a:bodyPr wrap="square" rtlCol="0">
            <a:spAutoFit/>
          </a:bodyPr>
          <a:lstStyle/>
          <a:p>
            <a:endParaRPr lang="da-DK" dirty="0"/>
          </a:p>
          <a:p>
            <a:endParaRPr lang="da-DK" dirty="0"/>
          </a:p>
          <a:p>
            <a:endParaRPr lang="da-DK" dirty="0"/>
          </a:p>
        </p:txBody>
      </p:sp>
      <p:sp>
        <p:nvSpPr>
          <p:cNvPr id="6" name="TextBox 5"/>
          <p:cNvSpPr txBox="1"/>
          <p:nvPr/>
        </p:nvSpPr>
        <p:spPr>
          <a:xfrm>
            <a:off x="8158958" y="2604291"/>
            <a:ext cx="3838299" cy="646331"/>
          </a:xfrm>
          <a:prstGeom prst="rect">
            <a:avLst/>
          </a:prstGeom>
          <a:noFill/>
        </p:spPr>
        <p:txBody>
          <a:bodyPr wrap="square" rtlCol="0">
            <a:spAutoFit/>
          </a:bodyPr>
          <a:lstStyle/>
          <a:p>
            <a:endParaRPr lang="da-DK" dirty="0"/>
          </a:p>
          <a:p>
            <a:endParaRPr lang="da-DK" dirty="0"/>
          </a:p>
        </p:txBody>
      </p:sp>
      <p:sp>
        <p:nvSpPr>
          <p:cNvPr id="7" name="TextBox 6"/>
          <p:cNvSpPr txBox="1"/>
          <p:nvPr/>
        </p:nvSpPr>
        <p:spPr>
          <a:xfrm>
            <a:off x="5236142" y="1366640"/>
            <a:ext cx="4591251" cy="5078313"/>
          </a:xfrm>
          <a:prstGeom prst="rect">
            <a:avLst/>
          </a:prstGeom>
          <a:noFill/>
        </p:spPr>
        <p:txBody>
          <a:bodyPr wrap="square" rtlCol="0">
            <a:spAutoFit/>
          </a:bodyPr>
          <a:lstStyle/>
          <a:p>
            <a:r>
              <a:rPr lang="da-DK" dirty="0">
                <a:hlinkClick r:id="rId2"/>
              </a:rPr>
              <a:t>Dantes</a:t>
            </a:r>
            <a:r>
              <a:rPr lang="da-DK" dirty="0"/>
              <a:t> (1265-1321) Den guddommelige komedie:</a:t>
            </a:r>
          </a:p>
          <a:p>
            <a:endParaRPr lang="da-DK" dirty="0"/>
          </a:p>
          <a:p>
            <a:r>
              <a:rPr lang="da-DK" dirty="0"/>
              <a:t>År 1300, Påskemorgen, kommer Dante og Virgil til skærsilden, hvor de syndige sjæle synger, midt i lidelsen, i forvisning om, at de snart er helt frelste.</a:t>
            </a:r>
          </a:p>
          <a:p>
            <a:endParaRPr lang="da-DK" dirty="0"/>
          </a:p>
          <a:p>
            <a:r>
              <a:rPr lang="da-DK" dirty="0"/>
              <a:t>Dante oplever renselsen fra de syv dødssynder: Hovmod, griskhed, nydelsessyge, misundelse, </a:t>
            </a:r>
            <a:r>
              <a:rPr lang="da-DK" b="1" dirty="0" err="1"/>
              <a:t>frådseri</a:t>
            </a:r>
            <a:r>
              <a:rPr lang="da-DK" dirty="0"/>
              <a:t> og sløvhed. Han mærker, at han stiger opad og hans gang bliver lettere.</a:t>
            </a:r>
          </a:p>
          <a:p>
            <a:endParaRPr lang="da-DK" dirty="0"/>
          </a:p>
          <a:p>
            <a:r>
              <a:rPr lang="da-DK" dirty="0"/>
              <a:t>----</a:t>
            </a:r>
          </a:p>
          <a:p>
            <a:endParaRPr lang="da-DK" dirty="0"/>
          </a:p>
          <a:p>
            <a:r>
              <a:rPr lang="da-DK" dirty="0"/>
              <a:t>Skærsilden var et meget fysisk sted med store pinsler. (I dag skal skærsilden forstås som en kortvarig renselsestilstand) </a:t>
            </a:r>
          </a:p>
        </p:txBody>
      </p:sp>
      <p:pic>
        <p:nvPicPr>
          <p:cNvPr id="17410" name="Picture 2" descr="http://denstoredanske.dk/@api/deki/files/26219/=463412.501.jpg?size=web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81" y="1366640"/>
            <a:ext cx="3962246" cy="493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73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Katolicisme – Aflad – en from handling?</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6371924" y="1097280"/>
            <a:ext cx="5149516" cy="6740307"/>
          </a:xfrm>
          <a:prstGeom prst="rect">
            <a:avLst/>
          </a:prstGeom>
          <a:noFill/>
        </p:spPr>
        <p:txBody>
          <a:bodyPr wrap="square" rtlCol="0">
            <a:spAutoFit/>
          </a:bodyPr>
          <a:lstStyle/>
          <a:p>
            <a:r>
              <a:rPr lang="da-DK" dirty="0"/>
              <a:t>Begynder omkring 1035 </a:t>
            </a:r>
          </a:p>
          <a:p>
            <a:pPr marL="285750" indent="-285750">
              <a:buFontTx/>
              <a:buChar char="-"/>
            </a:pPr>
            <a:endParaRPr lang="da-DK" dirty="0"/>
          </a:p>
          <a:p>
            <a:r>
              <a:rPr lang="da-DK" dirty="0"/>
              <a:t>særlig fromme handlinger, f.eks. bidrag til Peterskirken, der giver ekstra nåde/fortjeneste.</a:t>
            </a:r>
          </a:p>
          <a:p>
            <a:pPr marL="285750" indent="-285750">
              <a:buFontTx/>
              <a:buChar char="-"/>
            </a:pPr>
            <a:endParaRPr lang="da-DK" dirty="0"/>
          </a:p>
          <a:p>
            <a:r>
              <a:rPr lang="da-DK" dirty="0">
                <a:sym typeface="Wingdings" panose="05000000000000000000" pitchFamily="2" charset="2"/>
              </a:rPr>
              <a:t></a:t>
            </a:r>
          </a:p>
          <a:p>
            <a:endParaRPr lang="da-DK" dirty="0">
              <a:sym typeface="Wingdings" panose="05000000000000000000" pitchFamily="2" charset="2"/>
            </a:endParaRPr>
          </a:p>
          <a:p>
            <a:r>
              <a:rPr lang="da-DK" dirty="0">
                <a:sym typeface="Wingdings" panose="05000000000000000000" pitchFamily="2" charset="2"/>
              </a:rPr>
              <a:t>køb af afladsbreve til </a:t>
            </a:r>
            <a:r>
              <a:rPr lang="da-DK" dirty="0"/>
              <a:t>forkortelse af tiden i skærsilden. </a:t>
            </a:r>
          </a:p>
          <a:p>
            <a:r>
              <a:rPr lang="da-DK" dirty="0"/>
              <a:t> </a:t>
            </a:r>
          </a:p>
          <a:p>
            <a:r>
              <a:rPr lang="da-DK" dirty="0"/>
              <a:t>Afladsprædikant Johann </a:t>
            </a:r>
            <a:r>
              <a:rPr lang="da-DK" dirty="0" err="1"/>
              <a:t>Tetzel</a:t>
            </a:r>
            <a:r>
              <a:rPr lang="da-DK" dirty="0"/>
              <a:t> (ca. 1465-1519): "Når pengene i kisten klinger, straks sjælen ud af skærsilden springer." </a:t>
            </a:r>
          </a:p>
          <a:p>
            <a:endParaRPr lang="da-DK" dirty="0"/>
          </a:p>
          <a:p>
            <a:r>
              <a:rPr lang="da-DK" dirty="0"/>
              <a:t>Der går inflation i det: I år 1300 bestod </a:t>
            </a:r>
            <a:r>
              <a:rPr lang="da-DK" dirty="0" err="1"/>
              <a:t>afladen</a:t>
            </a:r>
            <a:r>
              <a:rPr lang="da-DK" dirty="0"/>
              <a:t> af 10, 20 eller 50 års eftergivelse, i år 1400 af 100, 200 eller 500 års eftergivelse.</a:t>
            </a:r>
          </a:p>
          <a:p>
            <a:endParaRPr lang="da-DK" dirty="0"/>
          </a:p>
          <a:p>
            <a:r>
              <a:rPr lang="da-DK" dirty="0"/>
              <a:t>I 1563 blev afladshandlen derfor afskaffet af pave Pius V. Han betragtede brevene for s</a:t>
            </a:r>
            <a:r>
              <a:rPr lang="da-DK" dirty="0">
                <a:sym typeface="Wingdings" panose="05000000000000000000" pitchFamily="2" charset="2"/>
              </a:rPr>
              <a:t>ynden Simoni (handel med åndelige goder): </a:t>
            </a:r>
            <a:r>
              <a:rPr lang="da-DK" dirty="0"/>
              <a:t> for sent?</a:t>
            </a:r>
          </a:p>
          <a:p>
            <a:endParaRPr lang="da-DK" dirty="0"/>
          </a:p>
          <a:p>
            <a:endParaRPr lang="da-DK" dirty="0"/>
          </a:p>
          <a:p>
            <a:endParaRPr lang="da-DK" dirty="0"/>
          </a:p>
          <a:p>
            <a:endParaRPr lang="da-DK" dirty="0"/>
          </a:p>
        </p:txBody>
      </p:sp>
      <p:pic>
        <p:nvPicPr>
          <p:cNvPr id="16388" name="Picture 4" descr="Et afladsbrev f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62" y="1107474"/>
            <a:ext cx="5754458" cy="53516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1638" y="6169794"/>
            <a:ext cx="2406316" cy="646331"/>
          </a:xfrm>
          <a:prstGeom prst="rect">
            <a:avLst/>
          </a:prstGeom>
          <a:noFill/>
        </p:spPr>
        <p:txBody>
          <a:bodyPr wrap="square" rtlCol="0">
            <a:spAutoFit/>
          </a:bodyPr>
          <a:lstStyle/>
          <a:p>
            <a:r>
              <a:rPr lang="da-DK" dirty="0"/>
              <a:t>Et afladsbrev fra 1484</a:t>
            </a:r>
          </a:p>
          <a:p>
            <a:endParaRPr lang="da-DK" dirty="0"/>
          </a:p>
        </p:txBody>
      </p:sp>
    </p:spTree>
    <p:extLst>
      <p:ext uri="{BB962C8B-B14F-4D97-AF65-F5344CB8AC3E}">
        <p14:creationId xmlns:p14="http://schemas.microsoft.com/office/powerpoint/2010/main" val="1444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Reformationen – Luthers protest</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5788058" y="1106707"/>
            <a:ext cx="5120640" cy="6186309"/>
          </a:xfrm>
          <a:prstGeom prst="rect">
            <a:avLst/>
          </a:prstGeom>
          <a:noFill/>
        </p:spPr>
        <p:txBody>
          <a:bodyPr wrap="square" rtlCol="0">
            <a:spAutoFit/>
          </a:bodyPr>
          <a:lstStyle/>
          <a:p>
            <a:r>
              <a:rPr lang="da-DK" dirty="0"/>
              <a:t>Martin Luther var munk.</a:t>
            </a:r>
          </a:p>
          <a:p>
            <a:endParaRPr lang="da-DK" dirty="0"/>
          </a:p>
          <a:p>
            <a:r>
              <a:rPr lang="da-DK" dirty="0"/>
              <a:t>Studie af Paulus’ breve. (Rom, 1) </a:t>
            </a:r>
            <a:r>
              <a:rPr lang="da-DK" dirty="0">
                <a:sym typeface="Wingdings" panose="05000000000000000000" pitchFamily="2" charset="2"/>
              </a:rPr>
              <a:t> Hvad skal der til for at blive frelst?</a:t>
            </a:r>
            <a:endParaRPr lang="da-DK" dirty="0"/>
          </a:p>
          <a:p>
            <a:endParaRPr lang="da-DK" dirty="0"/>
          </a:p>
          <a:p>
            <a:r>
              <a:rPr lang="da-DK" b="1" dirty="0"/>
              <a:t>v16</a:t>
            </a:r>
            <a:r>
              <a:rPr lang="da-DK" dirty="0"/>
              <a:t>  For jeg skammer mig ikke ved evangeliet; det er Guds kraft til frelse for enhver, som tror, både for jøde, først, og for græker. </a:t>
            </a:r>
            <a:r>
              <a:rPr lang="da-DK" b="1" dirty="0"/>
              <a:t>v17</a:t>
            </a:r>
            <a:r>
              <a:rPr lang="da-DK" dirty="0"/>
              <a:t>  For i det åbenbares Guds retfærdighed af tro til tro – som der står skrevet: »Den retfærdige skal leve af tro.«</a:t>
            </a:r>
          </a:p>
          <a:p>
            <a:endParaRPr lang="da-DK" dirty="0"/>
          </a:p>
          <a:p>
            <a:endParaRPr lang="da-DK" dirty="0"/>
          </a:p>
          <a:p>
            <a:r>
              <a:rPr lang="da-DK" dirty="0"/>
              <a:t>Af TRO og ikke af AFLAD</a:t>
            </a:r>
          </a:p>
          <a:p>
            <a:r>
              <a:rPr lang="da-DK" dirty="0"/>
              <a:t>Af EVANGELIUM og ikke af TRADITION</a:t>
            </a:r>
          </a:p>
          <a:p>
            <a:endParaRPr lang="da-DK" dirty="0"/>
          </a:p>
          <a:p>
            <a:r>
              <a:rPr lang="da-DK" dirty="0">
                <a:hlinkClick r:id="rId2"/>
              </a:rPr>
              <a:t>https://www.youtube.com/watch?v=ijjbtcAEOnY</a:t>
            </a:r>
            <a:endParaRPr lang="da-DK" dirty="0"/>
          </a:p>
          <a:p>
            <a:endParaRPr lang="da-DK" dirty="0"/>
          </a:p>
          <a:p>
            <a:endParaRPr lang="da-DK" dirty="0"/>
          </a:p>
          <a:p>
            <a:pPr marL="285750" indent="-285750">
              <a:buFontTx/>
              <a:buChar char="-"/>
            </a:pPr>
            <a:endParaRPr lang="da-DK" dirty="0"/>
          </a:p>
          <a:p>
            <a:endParaRPr lang="da-DK" dirty="0"/>
          </a:p>
          <a:p>
            <a:endParaRPr lang="da-DK" dirty="0"/>
          </a:p>
          <a:p>
            <a:endParaRPr lang="da-DK" dirty="0"/>
          </a:p>
        </p:txBody>
      </p:sp>
      <p:sp>
        <p:nvSpPr>
          <p:cNvPr id="7" name="TextBox 6"/>
          <p:cNvSpPr txBox="1"/>
          <p:nvPr/>
        </p:nvSpPr>
        <p:spPr>
          <a:xfrm>
            <a:off x="703903" y="5924739"/>
            <a:ext cx="2406316" cy="369332"/>
          </a:xfrm>
          <a:prstGeom prst="rect">
            <a:avLst/>
          </a:prstGeom>
          <a:noFill/>
        </p:spPr>
        <p:txBody>
          <a:bodyPr wrap="square" rtlCol="0">
            <a:spAutoFit/>
          </a:bodyPr>
          <a:lstStyle/>
          <a:p>
            <a:endParaRPr lang="da-DK" dirty="0"/>
          </a:p>
        </p:txBody>
      </p:sp>
      <p:pic>
        <p:nvPicPr>
          <p:cNvPr id="8" name="Picture 8" descr="Pi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7165" y="1560868"/>
            <a:ext cx="31750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3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951348"/>
            <a:ext cx="9373386" cy="3306452"/>
          </a:xfrm>
        </p:spPr>
        <p:txBody>
          <a:bodyPr>
            <a:normAutofit lnSpcReduction="10000"/>
          </a:bodyPr>
          <a:lstStyle/>
          <a:p>
            <a:pPr algn="l"/>
            <a:r>
              <a:rPr lang="da-DK" sz="4300" dirty="0"/>
              <a:t>Fokus:</a:t>
            </a:r>
          </a:p>
          <a:p>
            <a:pPr marL="342900" indent="-342900" algn="l">
              <a:buFont typeface="Arial" panose="020B0604020202020204" pitchFamily="34" charset="0"/>
              <a:buChar char="•"/>
            </a:pPr>
            <a:r>
              <a:rPr lang="da-DK" dirty="0"/>
              <a:t>Konfessionernes fælles grundlag</a:t>
            </a:r>
          </a:p>
          <a:p>
            <a:pPr marL="342900" indent="-342900" algn="l">
              <a:buFont typeface="Arial" panose="020B0604020202020204" pitchFamily="34" charset="0"/>
              <a:buChar char="•"/>
            </a:pPr>
            <a:r>
              <a:rPr lang="da-DK" dirty="0"/>
              <a:t>Katolicisme 	</a:t>
            </a:r>
          </a:p>
          <a:p>
            <a:pPr marL="342900" indent="-342900" algn="l">
              <a:buFont typeface="Arial" panose="020B0604020202020204" pitchFamily="34" charset="0"/>
              <a:buChar char="•"/>
            </a:pPr>
            <a:r>
              <a:rPr lang="da-DK" dirty="0"/>
              <a:t>Luthers anklagepunkter (i udvalg) og protestantismen</a:t>
            </a:r>
          </a:p>
          <a:p>
            <a:pPr marL="342900" indent="-342900" algn="l">
              <a:buFont typeface="Arial" panose="020B0604020202020204" pitchFamily="34" charset="0"/>
              <a:buChar char="•"/>
            </a:pPr>
            <a:r>
              <a:rPr lang="da-DK" dirty="0"/>
              <a:t>Kirkens funktion i de 2 konfessioner</a:t>
            </a:r>
          </a:p>
          <a:p>
            <a:pPr marL="342900" indent="-342900" algn="l">
              <a:buFont typeface="Arial" panose="020B0604020202020204" pitchFamily="34" charset="0"/>
              <a:buChar char="•"/>
            </a:pPr>
            <a:r>
              <a:rPr lang="da-DK" dirty="0"/>
              <a:t>Tradition vs. Solo </a:t>
            </a:r>
            <a:r>
              <a:rPr lang="da-DK" dirty="0" err="1"/>
              <a:t>Scriptura</a:t>
            </a:r>
            <a:endParaRPr lang="da-DK" dirty="0"/>
          </a:p>
          <a:p>
            <a:pPr marL="342900" indent="-342900" algn="l">
              <a:buFont typeface="Arial" panose="020B0604020202020204" pitchFamily="34" charset="0"/>
              <a:buChar char="•"/>
            </a:pPr>
            <a:r>
              <a:rPr lang="da-DK" dirty="0"/>
              <a:t>Retfærdiggørelse</a:t>
            </a:r>
          </a:p>
        </p:txBody>
      </p:sp>
    </p:spTree>
    <p:extLst>
      <p:ext uri="{BB962C8B-B14F-4D97-AF65-F5344CB8AC3E}">
        <p14:creationId xmlns:p14="http://schemas.microsoft.com/office/powerpoint/2010/main" val="285052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Reformationen – Luthers protest</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5759182" y="1106707"/>
            <a:ext cx="5149516" cy="6740307"/>
          </a:xfrm>
          <a:prstGeom prst="rect">
            <a:avLst/>
          </a:prstGeom>
          <a:noFill/>
        </p:spPr>
        <p:txBody>
          <a:bodyPr wrap="square" rtlCol="0">
            <a:spAutoFit/>
          </a:bodyPr>
          <a:lstStyle/>
          <a:p>
            <a:r>
              <a:rPr lang="da-DK" dirty="0"/>
              <a:t>Luthers teser i Wittenberg i 1517 </a:t>
            </a:r>
            <a:endParaRPr lang="da-DK" i="1" dirty="0"/>
          </a:p>
          <a:p>
            <a:endParaRPr lang="da-DK" i="1" dirty="0"/>
          </a:p>
          <a:p>
            <a:endParaRPr lang="da-DK" i="1" dirty="0"/>
          </a:p>
          <a:p>
            <a:r>
              <a:rPr lang="da-DK" i="1" dirty="0"/>
              <a:t>Tese 6. Paven kan ikke eftergive nogen skyld, men kan kun erklære og fastslå, at den er eftergivet af Gud.</a:t>
            </a:r>
            <a:endParaRPr lang="da-DK" dirty="0"/>
          </a:p>
          <a:p>
            <a:r>
              <a:rPr lang="da-DK" dirty="0"/>
              <a:t>Derfor mente Luther, at afladsbreve var unødvendige, for man kan ikke købe sig til Guds nåde. Den gives altid gratis:</a:t>
            </a:r>
          </a:p>
          <a:p>
            <a:endParaRPr lang="da-DK" i="1" dirty="0"/>
          </a:p>
          <a:p>
            <a:r>
              <a:rPr lang="da-DK" i="1" dirty="0"/>
              <a:t>Tese 36. Enhver kristen, som ret er knust, har fuld syndernes forladelse af straf og skyld, for den gives også uden afladsbreve.</a:t>
            </a:r>
          </a:p>
          <a:p>
            <a:endParaRPr lang="da-DK" i="1" dirty="0"/>
          </a:p>
          <a:p>
            <a:r>
              <a:rPr lang="da-DK" i="1" dirty="0"/>
              <a:t>Tese 43. Man skal lære de kristne: at man tjener de fattige bedre ved at give til dem eller låne til dem, end at købe aflad.</a:t>
            </a:r>
            <a:endParaRPr lang="da-DK" dirty="0"/>
          </a:p>
          <a:p>
            <a:endParaRPr lang="da-DK" dirty="0"/>
          </a:p>
          <a:p>
            <a:endParaRPr lang="da-DK" dirty="0"/>
          </a:p>
          <a:p>
            <a:endParaRPr lang="da-DK" dirty="0"/>
          </a:p>
          <a:p>
            <a:endParaRPr lang="da-DK" dirty="0"/>
          </a:p>
          <a:p>
            <a:pPr marL="285750" indent="-285750">
              <a:buFontTx/>
              <a:buChar char="-"/>
            </a:pPr>
            <a:endParaRPr lang="da-DK" dirty="0"/>
          </a:p>
          <a:p>
            <a:endParaRPr lang="da-DK" dirty="0"/>
          </a:p>
          <a:p>
            <a:endParaRPr lang="da-DK" dirty="0"/>
          </a:p>
          <a:p>
            <a:endParaRPr lang="da-DK" dirty="0"/>
          </a:p>
        </p:txBody>
      </p:sp>
      <p:sp>
        <p:nvSpPr>
          <p:cNvPr id="7" name="TextBox 6"/>
          <p:cNvSpPr txBox="1"/>
          <p:nvPr/>
        </p:nvSpPr>
        <p:spPr>
          <a:xfrm>
            <a:off x="703903" y="5924739"/>
            <a:ext cx="2406316" cy="369332"/>
          </a:xfrm>
          <a:prstGeom prst="rect">
            <a:avLst/>
          </a:prstGeom>
          <a:noFill/>
        </p:spPr>
        <p:txBody>
          <a:bodyPr wrap="square" rtlCol="0">
            <a:spAutoFit/>
          </a:bodyPr>
          <a:lstStyle/>
          <a:p>
            <a:endParaRPr lang="da-DK" dirty="0"/>
          </a:p>
        </p:txBody>
      </p:sp>
      <p:pic>
        <p:nvPicPr>
          <p:cNvPr id="18436" name="Picture 4" descr="Martin Luther skrev 95 teser mod afladen og tømrede dem fast på døren af slotskirken i Witten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5" y="1633194"/>
            <a:ext cx="4746363" cy="26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39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Protestantismen  </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6897102" y="1382640"/>
            <a:ext cx="5149516" cy="4801314"/>
          </a:xfrm>
          <a:prstGeom prst="rect">
            <a:avLst/>
          </a:prstGeom>
          <a:noFill/>
        </p:spPr>
        <p:txBody>
          <a:bodyPr wrap="square" rtlCol="0">
            <a:spAutoFit/>
          </a:bodyPr>
          <a:lstStyle/>
          <a:p>
            <a:r>
              <a:rPr lang="it-IT" dirty="0"/>
              <a:t>Ca. 801 millioner protestanter i verden:</a:t>
            </a:r>
          </a:p>
          <a:p>
            <a:endParaRPr lang="it-IT" dirty="0"/>
          </a:p>
          <a:p>
            <a:r>
              <a:rPr lang="it-IT" dirty="0"/>
              <a:t>3 hovedretninger:</a:t>
            </a:r>
          </a:p>
          <a:p>
            <a:endParaRPr lang="it-IT" dirty="0"/>
          </a:p>
          <a:p>
            <a:r>
              <a:rPr lang="it-IT" dirty="0"/>
              <a:t>Luthersk-evangelske</a:t>
            </a:r>
          </a:p>
          <a:p>
            <a:r>
              <a:rPr lang="it-IT" dirty="0"/>
              <a:t>Reformerte</a:t>
            </a:r>
          </a:p>
          <a:p>
            <a:r>
              <a:rPr lang="it-IT" dirty="0"/>
              <a:t>Anglikanske</a:t>
            </a:r>
          </a:p>
          <a:p>
            <a:endParaRPr lang="it-IT" dirty="0"/>
          </a:p>
          <a:p>
            <a:r>
              <a:rPr lang="it-IT" dirty="0"/>
              <a:t>Mange Mange kirkesamfund baseret på protestantismen. De største er</a:t>
            </a:r>
          </a:p>
          <a:p>
            <a:pPr marL="285750" indent="-285750">
              <a:buFontTx/>
              <a:buChar char="-"/>
            </a:pPr>
            <a:r>
              <a:rPr lang="it-IT" dirty="0"/>
              <a:t>Pinsekirken</a:t>
            </a:r>
          </a:p>
          <a:p>
            <a:pPr marL="285750" indent="-285750">
              <a:buFontTx/>
              <a:buChar char="-"/>
            </a:pPr>
            <a:r>
              <a:rPr lang="it-IT" dirty="0"/>
              <a:t>Baptistkirken</a:t>
            </a:r>
          </a:p>
          <a:p>
            <a:pPr marL="285750" indent="-285750">
              <a:buFontTx/>
              <a:buChar char="-"/>
            </a:pPr>
            <a:r>
              <a:rPr lang="it-IT" dirty="0"/>
              <a:t>Metodistkirken</a:t>
            </a:r>
          </a:p>
          <a:p>
            <a:endParaRPr lang="it-IT" dirty="0"/>
          </a:p>
          <a:p>
            <a:endParaRPr lang="it-IT" dirty="0"/>
          </a:p>
          <a:p>
            <a:endParaRPr lang="da-DK" dirty="0"/>
          </a:p>
          <a:p>
            <a:endParaRPr lang="da-DK" dirty="0"/>
          </a:p>
        </p:txBody>
      </p:sp>
      <p:sp>
        <p:nvSpPr>
          <p:cNvPr id="7" name="TextBox 6"/>
          <p:cNvSpPr txBox="1"/>
          <p:nvPr/>
        </p:nvSpPr>
        <p:spPr>
          <a:xfrm>
            <a:off x="703903" y="5924739"/>
            <a:ext cx="2406316" cy="369332"/>
          </a:xfrm>
          <a:prstGeom prst="rect">
            <a:avLst/>
          </a:prstGeom>
          <a:noFill/>
        </p:spPr>
        <p:txBody>
          <a:bodyPr wrap="square" rtlCol="0">
            <a:spAutoFit/>
          </a:bodyPr>
          <a:lstStyle/>
          <a:p>
            <a:endParaRPr lang="da-DK" dirty="0"/>
          </a:p>
        </p:txBody>
      </p:sp>
      <p:pic>
        <p:nvPicPr>
          <p:cNvPr id="20488" name="Picture 8" descr="Billedresultat for protestants in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4" y="1382640"/>
            <a:ext cx="6609063" cy="306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2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Protestantismen - Basis  </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5759182" y="1106707"/>
            <a:ext cx="5149516" cy="4524315"/>
          </a:xfrm>
          <a:prstGeom prst="rect">
            <a:avLst/>
          </a:prstGeom>
          <a:noFill/>
        </p:spPr>
        <p:txBody>
          <a:bodyPr wrap="square" rtlCol="0">
            <a:spAutoFit/>
          </a:bodyPr>
          <a:lstStyle/>
          <a:p>
            <a:endParaRPr lang="da-DK" dirty="0"/>
          </a:p>
          <a:p>
            <a:r>
              <a:rPr lang="da-DK" dirty="0"/>
              <a:t>Troen er central</a:t>
            </a:r>
          </a:p>
          <a:p>
            <a:endParaRPr lang="da-DK" dirty="0"/>
          </a:p>
          <a:p>
            <a:r>
              <a:rPr lang="da-DK" dirty="0"/>
              <a:t>Kirkens rolle er at formidle ordet til tro</a:t>
            </a:r>
          </a:p>
          <a:p>
            <a:pPr marL="285750" indent="-285750">
              <a:buFontTx/>
              <a:buChar char="-"/>
            </a:pPr>
            <a:endParaRPr lang="da-DK" dirty="0"/>
          </a:p>
          <a:p>
            <a:pPr marL="742950" lvl="1" indent="-285750">
              <a:buFontTx/>
              <a:buChar char="-"/>
            </a:pPr>
            <a:r>
              <a:rPr lang="da-DK" dirty="0"/>
              <a:t>Ingen mellemmand mellem gud og menneske</a:t>
            </a:r>
          </a:p>
          <a:p>
            <a:pPr marL="742950" lvl="1" indent="-285750">
              <a:buFontTx/>
              <a:buChar char="-"/>
            </a:pPr>
            <a:r>
              <a:rPr lang="da-DK" dirty="0"/>
              <a:t>ALLE er syndige </a:t>
            </a:r>
          </a:p>
          <a:p>
            <a:pPr marL="742950" lvl="1" indent="-285750">
              <a:buFontTx/>
              <a:buChar char="-"/>
            </a:pPr>
            <a:r>
              <a:rPr lang="da-DK" dirty="0"/>
              <a:t>Kun guden kan give nåden</a:t>
            </a:r>
          </a:p>
          <a:p>
            <a:pPr lvl="1"/>
            <a:endParaRPr lang="da-DK" dirty="0"/>
          </a:p>
          <a:p>
            <a:pPr lvl="1"/>
            <a:r>
              <a:rPr lang="it-IT" dirty="0"/>
              <a:t>Fokus på syndighed – tro – syndserkendelse – agape/nåde – det dobbelte kærlighedsbud</a:t>
            </a:r>
          </a:p>
          <a:p>
            <a:pPr lvl="1"/>
            <a:r>
              <a:rPr lang="it-IT" dirty="0">
                <a:hlinkClick r:id="rId2"/>
              </a:rPr>
              <a:t>https://youtu.be/5c3euK57xsQ</a:t>
            </a:r>
            <a:endParaRPr lang="it-IT" dirty="0"/>
          </a:p>
          <a:p>
            <a:pPr lvl="1"/>
            <a:endParaRPr lang="it-IT" dirty="0"/>
          </a:p>
          <a:p>
            <a:pPr lvl="1"/>
            <a:endParaRPr lang="da-DK" dirty="0"/>
          </a:p>
          <a:p>
            <a:endParaRPr lang="da-DK" dirty="0"/>
          </a:p>
        </p:txBody>
      </p:sp>
      <p:sp>
        <p:nvSpPr>
          <p:cNvPr id="7" name="TextBox 6"/>
          <p:cNvSpPr txBox="1"/>
          <p:nvPr/>
        </p:nvSpPr>
        <p:spPr>
          <a:xfrm>
            <a:off x="703903" y="5924739"/>
            <a:ext cx="2406316" cy="369332"/>
          </a:xfrm>
          <a:prstGeom prst="rect">
            <a:avLst/>
          </a:prstGeom>
          <a:noFill/>
        </p:spPr>
        <p:txBody>
          <a:bodyPr wrap="square" rtlCol="0">
            <a:spAutoFit/>
          </a:bodyPr>
          <a:lstStyle/>
          <a:p>
            <a:endParaRPr lang="da-DK" dirty="0"/>
          </a:p>
        </p:txBody>
      </p:sp>
      <p:pic>
        <p:nvPicPr>
          <p:cNvPr id="8" name="Picture 7" descr="Billedresultat for katolicisme og protestantisme forskelle"/>
          <p:cNvPicPr/>
          <p:nvPr/>
        </p:nvPicPr>
        <p:blipFill rotWithShape="1">
          <a:blip r:embed="rId3">
            <a:extLst>
              <a:ext uri="{28A0092B-C50C-407E-A947-70E740481C1C}">
                <a14:useLocalDpi xmlns:a14="http://schemas.microsoft.com/office/drawing/2010/main" val="0"/>
              </a:ext>
            </a:extLst>
          </a:blip>
          <a:srcRect l="918" r="-1" b="4445"/>
          <a:stretch/>
        </p:blipFill>
        <p:spPr bwMode="auto">
          <a:xfrm>
            <a:off x="876701" y="1318689"/>
            <a:ext cx="4513446" cy="3791791"/>
          </a:xfrm>
          <a:prstGeom prst="rect">
            <a:avLst/>
          </a:prstGeom>
          <a:noFill/>
          <a:ln>
            <a:noFill/>
          </a:ln>
        </p:spPr>
      </p:pic>
      <p:pic>
        <p:nvPicPr>
          <p:cNvPr id="9" name="Picture 4" descr="Billedresultat for sy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490" y="4907121"/>
            <a:ext cx="4476750"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3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Protestantismen – formidlingen af troen  </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6897102" y="1382640"/>
            <a:ext cx="5149516" cy="2031325"/>
          </a:xfrm>
          <a:prstGeom prst="rect">
            <a:avLst/>
          </a:prstGeom>
          <a:noFill/>
        </p:spPr>
        <p:txBody>
          <a:bodyPr wrap="square" rtlCol="0">
            <a:spAutoFit/>
          </a:bodyPr>
          <a:lstStyle/>
          <a:p>
            <a:r>
              <a:rPr lang="it-IT" dirty="0"/>
              <a:t>Fokus på bibelen – skal kunne forstås af det enkelte menneske</a:t>
            </a:r>
          </a:p>
          <a:p>
            <a:endParaRPr lang="it-IT" dirty="0"/>
          </a:p>
          <a:p>
            <a:r>
              <a:rPr lang="it-IT" dirty="0"/>
              <a:t>Luther oversætter bibelen til tysk i 1534</a:t>
            </a:r>
          </a:p>
          <a:p>
            <a:endParaRPr lang="it-IT" dirty="0"/>
          </a:p>
          <a:p>
            <a:endParaRPr lang="da-DK" dirty="0"/>
          </a:p>
          <a:p>
            <a:endParaRPr lang="da-DK" dirty="0"/>
          </a:p>
        </p:txBody>
      </p:sp>
      <p:sp>
        <p:nvSpPr>
          <p:cNvPr id="7" name="TextBox 6"/>
          <p:cNvSpPr txBox="1"/>
          <p:nvPr/>
        </p:nvSpPr>
        <p:spPr>
          <a:xfrm>
            <a:off x="703903" y="5924739"/>
            <a:ext cx="2406316" cy="369332"/>
          </a:xfrm>
          <a:prstGeom prst="rect">
            <a:avLst/>
          </a:prstGeom>
          <a:noFill/>
        </p:spPr>
        <p:txBody>
          <a:bodyPr wrap="square" rtlCol="0">
            <a:spAutoFit/>
          </a:bodyPr>
          <a:lstStyle/>
          <a:p>
            <a:endParaRPr lang="da-DK" dirty="0"/>
          </a:p>
        </p:txBody>
      </p:sp>
      <p:pic>
        <p:nvPicPr>
          <p:cNvPr id="22530" name="Picture 2" descr="Billedresultat for luthers bibeloversætte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71" y="1103507"/>
            <a:ext cx="5137785" cy="28206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6499" y="4244819"/>
            <a:ext cx="5994423" cy="3693319"/>
          </a:xfrm>
          <a:prstGeom prst="rect">
            <a:avLst/>
          </a:prstGeom>
          <a:noFill/>
        </p:spPr>
        <p:txBody>
          <a:bodyPr wrap="square" rtlCol="0">
            <a:spAutoFit/>
          </a:bodyPr>
          <a:lstStyle/>
          <a:p>
            <a:r>
              <a:rPr lang="da-DK" dirty="0"/>
              <a:t>Fokus på ordet i bibelen – Billedstorm i Danmark?</a:t>
            </a:r>
          </a:p>
          <a:p>
            <a:endParaRPr lang="da-DK" dirty="0"/>
          </a:p>
          <a:p>
            <a:r>
              <a:rPr lang="da-DK" dirty="0"/>
              <a:t>Nej!  '</a:t>
            </a:r>
            <a:r>
              <a:rPr lang="da-DK" dirty="0" err="1"/>
              <a:t>Biblia</a:t>
            </a:r>
            <a:r>
              <a:rPr lang="da-DK" dirty="0"/>
              <a:t> </a:t>
            </a:r>
            <a:r>
              <a:rPr lang="da-DK" dirty="0" err="1"/>
              <a:t>pauperum</a:t>
            </a:r>
            <a:r>
              <a:rPr lang="da-DK" dirty="0"/>
              <a:t>‘ overmales først fra 16 og 1700-tallet pga. ælde og umoderne motiver. Luther og de danske reformatorer var ok med deres berettende karakter, så længe der ikke var tilbedelse af dem.</a:t>
            </a:r>
          </a:p>
          <a:p>
            <a:endParaRPr lang="da-DK" dirty="0"/>
          </a:p>
          <a:p>
            <a:r>
              <a:rPr lang="da-DK" dirty="0"/>
              <a:t>I 1800-tallet begynder man med ny historisk interesse at afdække dem.</a:t>
            </a:r>
          </a:p>
          <a:p>
            <a:endParaRPr lang="da-DK" dirty="0"/>
          </a:p>
          <a:p>
            <a:endParaRPr lang="da-DK" dirty="0"/>
          </a:p>
          <a:p>
            <a:r>
              <a:rPr lang="da-DK" dirty="0"/>
              <a:t>	               	        </a:t>
            </a:r>
          </a:p>
          <a:p>
            <a:r>
              <a:rPr lang="da-DK" dirty="0"/>
              <a:t>				</a:t>
            </a:r>
          </a:p>
        </p:txBody>
      </p:sp>
      <p:pic>
        <p:nvPicPr>
          <p:cNvPr id="22532" name="Picture 4" descr="Billedresultat for protestantisk kir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577" y="3321775"/>
            <a:ext cx="4568825" cy="3018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97102" y="6340095"/>
            <a:ext cx="2246898" cy="369332"/>
          </a:xfrm>
          <a:prstGeom prst="rect">
            <a:avLst/>
          </a:prstGeom>
          <a:noFill/>
        </p:spPr>
        <p:txBody>
          <a:bodyPr wrap="square" rtlCol="0">
            <a:spAutoFit/>
          </a:bodyPr>
          <a:lstStyle/>
          <a:p>
            <a:r>
              <a:rPr lang="da-DK"/>
              <a:t>Mølholm Kirke</a:t>
            </a:r>
            <a:endParaRPr lang="da-DK" dirty="0"/>
          </a:p>
        </p:txBody>
      </p:sp>
    </p:spTree>
    <p:extLst>
      <p:ext uri="{BB962C8B-B14F-4D97-AF65-F5344CB8AC3E}">
        <p14:creationId xmlns:p14="http://schemas.microsoft.com/office/powerpoint/2010/main" val="25736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Protestantismen – Sola </a:t>
            </a:r>
            <a:r>
              <a:rPr lang="da-DK" dirty="0" err="1"/>
              <a:t>Scriptura</a:t>
            </a:r>
            <a:r>
              <a:rPr lang="da-DK" dirty="0"/>
              <a:t>  </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6897102" y="1382640"/>
            <a:ext cx="5149516" cy="4801314"/>
          </a:xfrm>
          <a:prstGeom prst="rect">
            <a:avLst/>
          </a:prstGeom>
          <a:noFill/>
        </p:spPr>
        <p:txBody>
          <a:bodyPr wrap="square" rtlCol="0">
            <a:spAutoFit/>
          </a:bodyPr>
          <a:lstStyle/>
          <a:p>
            <a:r>
              <a:rPr lang="da-DK" dirty="0"/>
              <a:t>Alle </a:t>
            </a:r>
            <a:r>
              <a:rPr lang="da-DK" dirty="0" err="1"/>
              <a:t>trossp</a:t>
            </a:r>
            <a:r>
              <a:rPr lang="da-DK" dirty="0"/>
              <a:t>. skal besvares vha. bibelen</a:t>
            </a:r>
          </a:p>
          <a:p>
            <a:pPr marL="285750" indent="-285750">
              <a:buFontTx/>
              <a:buChar char="-"/>
            </a:pPr>
            <a:endParaRPr lang="da-DK" dirty="0"/>
          </a:p>
          <a:p>
            <a:pPr marL="285750" indent="-285750">
              <a:buFontTx/>
              <a:buChar char="-"/>
            </a:pPr>
            <a:r>
              <a:rPr lang="da-DK" dirty="0"/>
              <a:t>Autoritativ</a:t>
            </a:r>
          </a:p>
          <a:p>
            <a:pPr marL="285750" indent="-285750">
              <a:buFontTx/>
              <a:buChar char="-"/>
            </a:pPr>
            <a:r>
              <a:rPr lang="da-DK" dirty="0"/>
              <a:t>Fuldstændig</a:t>
            </a:r>
          </a:p>
          <a:p>
            <a:pPr marL="285750" indent="-285750">
              <a:buFontTx/>
              <a:buChar char="-"/>
            </a:pPr>
            <a:r>
              <a:rPr lang="da-DK" dirty="0"/>
              <a:t>Sand</a:t>
            </a:r>
          </a:p>
          <a:p>
            <a:endParaRPr lang="da-DK" dirty="0"/>
          </a:p>
          <a:p>
            <a:r>
              <a:rPr lang="da-DK" dirty="0"/>
              <a:t>Alle kirkelige handlinger/traditioner skal baseres på et solidt bibelfundament.</a:t>
            </a:r>
          </a:p>
          <a:p>
            <a:endParaRPr lang="da-DK" dirty="0"/>
          </a:p>
          <a:p>
            <a:r>
              <a:rPr lang="da-DK" dirty="0"/>
              <a:t>Den katolske tradition afvises - </a:t>
            </a:r>
            <a:r>
              <a:rPr lang="da-DK" dirty="0" err="1"/>
              <a:t>F.eks</a:t>
            </a:r>
            <a:r>
              <a:rPr lang="da-DK" dirty="0"/>
              <a:t>:</a:t>
            </a:r>
          </a:p>
          <a:p>
            <a:endParaRPr lang="da-DK" dirty="0"/>
          </a:p>
          <a:p>
            <a:r>
              <a:rPr lang="da-DK" dirty="0"/>
              <a:t>5 af de 7 sakramenter afvises</a:t>
            </a:r>
          </a:p>
          <a:p>
            <a:r>
              <a:rPr lang="da-DK" dirty="0"/>
              <a:t>Aflad og skærsild afvises</a:t>
            </a:r>
          </a:p>
          <a:p>
            <a:r>
              <a:rPr lang="da-DK" dirty="0"/>
              <a:t>Apostolsk succession afvises</a:t>
            </a:r>
          </a:p>
          <a:p>
            <a:r>
              <a:rPr lang="da-DK" dirty="0"/>
              <a:t>Pavens autoritet afvises</a:t>
            </a:r>
          </a:p>
          <a:p>
            <a:r>
              <a:rPr lang="da-DK" dirty="0"/>
              <a:t>Tilbedelse af helgener afvises</a:t>
            </a:r>
          </a:p>
          <a:p>
            <a:r>
              <a:rPr lang="da-DK" dirty="0"/>
              <a:t>Troens gerninger som nådemiddel afvises</a:t>
            </a:r>
          </a:p>
        </p:txBody>
      </p:sp>
      <p:sp>
        <p:nvSpPr>
          <p:cNvPr id="7" name="TextBox 6"/>
          <p:cNvSpPr txBox="1"/>
          <p:nvPr/>
        </p:nvSpPr>
        <p:spPr>
          <a:xfrm>
            <a:off x="703903" y="5924739"/>
            <a:ext cx="2406316" cy="369332"/>
          </a:xfrm>
          <a:prstGeom prst="rect">
            <a:avLst/>
          </a:prstGeom>
          <a:noFill/>
        </p:spPr>
        <p:txBody>
          <a:bodyPr wrap="square" rtlCol="0">
            <a:spAutoFit/>
          </a:bodyPr>
          <a:lstStyle/>
          <a:p>
            <a:endParaRPr lang="da-DK" dirty="0"/>
          </a:p>
        </p:txBody>
      </p:sp>
      <p:pic>
        <p:nvPicPr>
          <p:cNvPr id="23554" name="Picture 2" descr="Billedresultat for Sola Scrip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695" y="1382640"/>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Protestantismen – gerningers værdi</a:t>
            </a:r>
          </a:p>
        </p:txBody>
      </p:sp>
      <p:sp>
        <p:nvSpPr>
          <p:cNvPr id="4" name="TextBox 3"/>
          <p:cNvSpPr txBox="1"/>
          <p:nvPr/>
        </p:nvSpPr>
        <p:spPr>
          <a:xfrm>
            <a:off x="2035915" y="5123826"/>
            <a:ext cx="8624694" cy="1138773"/>
          </a:xfrm>
          <a:prstGeom prst="rect">
            <a:avLst/>
          </a:prstGeom>
          <a:noFill/>
        </p:spPr>
        <p:txBody>
          <a:bodyPr wrap="square" rtlCol="0">
            <a:spAutoFit/>
          </a:bodyPr>
          <a:lstStyle/>
          <a:p>
            <a:r>
              <a:rPr lang="da-DK" dirty="0"/>
              <a:t>Gode gerninger 0 værdi som nådemiddel i sig selv. Det er troen, der tæller.</a:t>
            </a:r>
          </a:p>
          <a:p>
            <a:endParaRPr lang="da-DK" dirty="0"/>
          </a:p>
          <a:p>
            <a:r>
              <a:rPr lang="da-DK" dirty="0"/>
              <a:t> 	-  </a:t>
            </a:r>
            <a:r>
              <a:rPr lang="da-DK" sz="3200" dirty="0"/>
              <a:t>Med troen følger de gode gerninger.</a:t>
            </a:r>
          </a:p>
        </p:txBody>
      </p:sp>
      <p:sp>
        <p:nvSpPr>
          <p:cNvPr id="5" name="TextBox 4"/>
          <p:cNvSpPr txBox="1"/>
          <p:nvPr/>
        </p:nvSpPr>
        <p:spPr>
          <a:xfrm>
            <a:off x="6598719" y="1823443"/>
            <a:ext cx="5149516" cy="2862322"/>
          </a:xfrm>
          <a:prstGeom prst="rect">
            <a:avLst/>
          </a:prstGeom>
          <a:noFill/>
        </p:spPr>
        <p:txBody>
          <a:bodyPr wrap="square" rtlCol="0">
            <a:spAutoFit/>
          </a:bodyPr>
          <a:lstStyle/>
          <a:p>
            <a:endParaRPr lang="da-DK" dirty="0"/>
          </a:p>
          <a:p>
            <a:endParaRPr lang="da-DK" dirty="0"/>
          </a:p>
          <a:p>
            <a:r>
              <a:rPr lang="da-DK" dirty="0"/>
              <a:t>= Alt ud af troen er moralsk godt.</a:t>
            </a:r>
          </a:p>
          <a:p>
            <a:r>
              <a:rPr lang="da-DK" dirty="0"/>
              <a:t>alt ud af selvgodhed/selvretfærdighed er moralsk ondt</a:t>
            </a:r>
          </a:p>
          <a:p>
            <a:endParaRPr lang="da-DK" dirty="0"/>
          </a:p>
          <a:p>
            <a:r>
              <a:rPr lang="da-DK" dirty="0"/>
              <a:t>= Troen skal ikke bevises overfor kirken – guden dømmer, ikke kirken. </a:t>
            </a:r>
          </a:p>
          <a:p>
            <a:endParaRPr lang="da-DK" dirty="0"/>
          </a:p>
          <a:p>
            <a:endParaRPr lang="da-DK" dirty="0"/>
          </a:p>
        </p:txBody>
      </p:sp>
      <p:sp>
        <p:nvSpPr>
          <p:cNvPr id="3" name="TextBox 2"/>
          <p:cNvSpPr txBox="1"/>
          <p:nvPr/>
        </p:nvSpPr>
        <p:spPr>
          <a:xfrm>
            <a:off x="1453414" y="1869610"/>
            <a:ext cx="4100363" cy="2862322"/>
          </a:xfrm>
          <a:prstGeom prst="rect">
            <a:avLst/>
          </a:prstGeom>
          <a:noFill/>
        </p:spPr>
        <p:txBody>
          <a:bodyPr wrap="square" rtlCol="0">
            <a:spAutoFit/>
          </a:bodyPr>
          <a:lstStyle/>
          <a:p>
            <a:r>
              <a:rPr lang="da-DK" dirty="0"/>
              <a:t>Luther: </a:t>
            </a:r>
          </a:p>
          <a:p>
            <a:endParaRPr lang="da-DK" dirty="0"/>
          </a:p>
          <a:p>
            <a:r>
              <a:rPr lang="da-DK" dirty="0"/>
              <a:t>”Gode gerninger gør ikke mand god, men god mand gør gode gerninger”</a:t>
            </a:r>
          </a:p>
          <a:p>
            <a:endParaRPr lang="da-DK" dirty="0"/>
          </a:p>
          <a:p>
            <a:r>
              <a:rPr lang="da-DK" dirty="0"/>
              <a:t>”en kristen, der lever i troen, behøver ikke nogen til at lære sig om de gode gerninger; men hvad der kommer ham for, det gør han, og det er alt sammen vel gjort”</a:t>
            </a:r>
          </a:p>
        </p:txBody>
      </p:sp>
    </p:spTree>
    <p:extLst>
      <p:ext uri="{BB962C8B-B14F-4D97-AF65-F5344CB8AC3E}">
        <p14:creationId xmlns:p14="http://schemas.microsoft.com/office/powerpoint/2010/main" val="112009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01" y="-6874"/>
            <a:ext cx="10943122" cy="1325563"/>
          </a:xfrm>
        </p:spPr>
        <p:txBody>
          <a:bodyPr/>
          <a:lstStyle/>
          <a:p>
            <a:r>
              <a:rPr lang="da-DK" dirty="0"/>
              <a:t>Protestantisme – Katolicisme</a:t>
            </a:r>
          </a:p>
        </p:txBody>
      </p:sp>
      <p:sp>
        <p:nvSpPr>
          <p:cNvPr id="3" name="TextBox 2"/>
          <p:cNvSpPr txBox="1"/>
          <p:nvPr/>
        </p:nvSpPr>
        <p:spPr>
          <a:xfrm>
            <a:off x="3874340" y="3251526"/>
            <a:ext cx="4100363" cy="646331"/>
          </a:xfrm>
          <a:prstGeom prst="rect">
            <a:avLst/>
          </a:prstGeom>
          <a:noFill/>
        </p:spPr>
        <p:txBody>
          <a:bodyPr wrap="square" rtlCol="0">
            <a:spAutoFit/>
          </a:bodyPr>
          <a:lstStyle/>
          <a:p>
            <a:r>
              <a:rPr lang="da-DK" dirty="0"/>
              <a:t>Er nåden gratis, eller skal mennesket selv yde?</a:t>
            </a:r>
          </a:p>
        </p:txBody>
      </p:sp>
      <p:sp>
        <p:nvSpPr>
          <p:cNvPr id="6" name="TextBox 5"/>
          <p:cNvSpPr txBox="1"/>
          <p:nvPr/>
        </p:nvSpPr>
        <p:spPr>
          <a:xfrm>
            <a:off x="7174201" y="1961942"/>
            <a:ext cx="4100363" cy="646331"/>
          </a:xfrm>
          <a:prstGeom prst="rect">
            <a:avLst/>
          </a:prstGeom>
          <a:noFill/>
        </p:spPr>
        <p:txBody>
          <a:bodyPr wrap="square" rtlCol="0">
            <a:spAutoFit/>
          </a:bodyPr>
          <a:lstStyle/>
          <a:p>
            <a:r>
              <a:rPr lang="da-DK" dirty="0"/>
              <a:t>Skal alt funderes i bibelen eller er Traditionen lige så vigtig?</a:t>
            </a:r>
          </a:p>
        </p:txBody>
      </p:sp>
      <p:sp>
        <p:nvSpPr>
          <p:cNvPr id="7" name="TextBox 6"/>
          <p:cNvSpPr txBox="1"/>
          <p:nvPr/>
        </p:nvSpPr>
        <p:spPr>
          <a:xfrm>
            <a:off x="1322041" y="4293746"/>
            <a:ext cx="4100363" cy="646331"/>
          </a:xfrm>
          <a:prstGeom prst="rect">
            <a:avLst/>
          </a:prstGeom>
          <a:noFill/>
        </p:spPr>
        <p:txBody>
          <a:bodyPr wrap="square" rtlCol="0">
            <a:spAutoFit/>
          </a:bodyPr>
          <a:lstStyle/>
          <a:p>
            <a:r>
              <a:rPr lang="da-DK" dirty="0"/>
              <a:t>Er troen det vigtigste for frelsen, eller er sakramenter og gerninger nødvendige?</a:t>
            </a:r>
          </a:p>
        </p:txBody>
      </p:sp>
      <p:sp>
        <p:nvSpPr>
          <p:cNvPr id="8" name="TextBox 7"/>
          <p:cNvSpPr txBox="1"/>
          <p:nvPr/>
        </p:nvSpPr>
        <p:spPr>
          <a:xfrm>
            <a:off x="6538934" y="4523314"/>
            <a:ext cx="4100363" cy="646331"/>
          </a:xfrm>
          <a:prstGeom prst="rect">
            <a:avLst/>
          </a:prstGeom>
          <a:noFill/>
        </p:spPr>
        <p:txBody>
          <a:bodyPr wrap="square" rtlCol="0">
            <a:spAutoFit/>
          </a:bodyPr>
          <a:lstStyle/>
          <a:p>
            <a:r>
              <a:rPr lang="da-DK" dirty="0"/>
              <a:t>Skal kirken administrere nåden eller blot </a:t>
            </a:r>
            <a:r>
              <a:rPr lang="da-DK" dirty="0" err="1"/>
              <a:t>facilitere</a:t>
            </a:r>
            <a:r>
              <a:rPr lang="da-DK" dirty="0"/>
              <a:t> troen?</a:t>
            </a:r>
          </a:p>
        </p:txBody>
      </p:sp>
      <p:sp>
        <p:nvSpPr>
          <p:cNvPr id="9" name="TextBox 8"/>
          <p:cNvSpPr txBox="1"/>
          <p:nvPr/>
        </p:nvSpPr>
        <p:spPr>
          <a:xfrm>
            <a:off x="1055743" y="1605888"/>
            <a:ext cx="4100363" cy="1200329"/>
          </a:xfrm>
          <a:prstGeom prst="rect">
            <a:avLst/>
          </a:prstGeom>
          <a:noFill/>
        </p:spPr>
        <p:txBody>
          <a:bodyPr wrap="square" rtlCol="0">
            <a:spAutoFit/>
          </a:bodyPr>
          <a:lstStyle/>
          <a:p>
            <a:r>
              <a:rPr lang="da-DK" dirty="0"/>
              <a:t>Skal kirken formidle teologi fra oven med bøn, mystik og tradition, eller skal det være teologi fra neden båret af det enkelte menneskes tro og erkendelse? </a:t>
            </a:r>
          </a:p>
        </p:txBody>
      </p:sp>
    </p:spTree>
    <p:extLst>
      <p:ext uri="{BB962C8B-B14F-4D97-AF65-F5344CB8AC3E}">
        <p14:creationId xmlns:p14="http://schemas.microsoft.com/office/powerpoint/2010/main" val="26813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7956" y="6026905"/>
            <a:ext cx="7202017" cy="831095"/>
          </a:xfrm>
        </p:spPr>
        <p:txBody>
          <a:bodyPr>
            <a:normAutofit/>
          </a:bodyPr>
          <a:lstStyle/>
          <a:p>
            <a:pPr algn="l"/>
            <a:endParaRPr lang="da-DK" dirty="0"/>
          </a:p>
          <a:p>
            <a:pPr algn="l"/>
            <a:endParaRPr lang="da-DK" dirty="0"/>
          </a:p>
        </p:txBody>
      </p:sp>
      <p:sp>
        <p:nvSpPr>
          <p:cNvPr id="4" name="Subtitle 2"/>
          <p:cNvSpPr txBox="1">
            <a:spLocks/>
          </p:cNvSpPr>
          <p:nvPr/>
        </p:nvSpPr>
        <p:spPr>
          <a:xfrm>
            <a:off x="1182182" y="578085"/>
            <a:ext cx="8904498" cy="831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dirty="0"/>
              <a:t>Fælles Grundlag: Biblens fortælling – samme bibeloversættelse i DK</a:t>
            </a:r>
          </a:p>
          <a:p>
            <a:pPr algn="l"/>
            <a:endParaRPr lang="da-DK" dirty="0"/>
          </a:p>
          <a:p>
            <a:pPr algn="l"/>
            <a:endParaRPr lang="da-DK" dirty="0"/>
          </a:p>
        </p:txBody>
      </p:sp>
      <p:pic>
        <p:nvPicPr>
          <p:cNvPr id="2052" name="Picture 4" descr="Billedresultat for bi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166" y="1409180"/>
            <a:ext cx="7003096" cy="458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5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7956" y="6026905"/>
            <a:ext cx="7202017" cy="831095"/>
          </a:xfrm>
        </p:spPr>
        <p:txBody>
          <a:bodyPr>
            <a:normAutofit/>
          </a:bodyPr>
          <a:lstStyle/>
          <a:p>
            <a:pPr algn="l"/>
            <a:endParaRPr lang="da-DK" dirty="0"/>
          </a:p>
          <a:p>
            <a:pPr algn="l"/>
            <a:r>
              <a:rPr lang="da-DK" sz="1800" dirty="0"/>
              <a:t>(Mathias </a:t>
            </a:r>
            <a:r>
              <a:rPr lang="da-DK" sz="1800" dirty="0" err="1"/>
              <a:t>Grünewald</a:t>
            </a:r>
            <a:r>
              <a:rPr lang="da-DK" sz="1800" dirty="0"/>
              <a:t> – </a:t>
            </a:r>
            <a:r>
              <a:rPr lang="da-DK" sz="1800" dirty="0" err="1"/>
              <a:t>Isenheim</a:t>
            </a:r>
            <a:r>
              <a:rPr lang="da-DK" sz="1800" dirty="0"/>
              <a:t> altertavlen (1515)</a:t>
            </a:r>
          </a:p>
          <a:p>
            <a:pPr algn="l"/>
            <a:endParaRPr lang="da-DK" dirty="0"/>
          </a:p>
        </p:txBody>
      </p:sp>
      <p:pic>
        <p:nvPicPr>
          <p:cNvPr id="1026" name="Picture 2" descr="https://upload.wikimedia.org/wikipedia/commons/thumb/4/4f/Mathis_Gothart_Gr%C3%BCnewald_022.jpg/800px-Mathis_Gothart_Gr%C3%BCnewald_022.jpg?14844226075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57" y="1119972"/>
            <a:ext cx="5854807" cy="5196142"/>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1182182" y="578085"/>
            <a:ext cx="8904498" cy="831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dirty="0"/>
              <a:t>Fælles Grundlag: Den stedfortrædende lidelse - Jesu korsdød og opstandelse </a:t>
            </a:r>
          </a:p>
          <a:p>
            <a:pPr algn="l"/>
            <a:endParaRPr lang="da-DK" dirty="0"/>
          </a:p>
        </p:txBody>
      </p:sp>
    </p:spTree>
    <p:extLst>
      <p:ext uri="{BB962C8B-B14F-4D97-AF65-F5344CB8AC3E}">
        <p14:creationId xmlns:p14="http://schemas.microsoft.com/office/powerpoint/2010/main" val="80558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7956" y="6026905"/>
            <a:ext cx="7202017" cy="831095"/>
          </a:xfrm>
        </p:spPr>
        <p:txBody>
          <a:bodyPr>
            <a:normAutofit/>
          </a:bodyPr>
          <a:lstStyle/>
          <a:p>
            <a:pPr algn="l"/>
            <a:endParaRPr lang="da-DK" dirty="0"/>
          </a:p>
          <a:p>
            <a:pPr algn="l"/>
            <a:endParaRPr lang="da-DK" dirty="0"/>
          </a:p>
        </p:txBody>
      </p:sp>
      <p:sp>
        <p:nvSpPr>
          <p:cNvPr id="4" name="Subtitle 2"/>
          <p:cNvSpPr txBox="1">
            <a:spLocks/>
          </p:cNvSpPr>
          <p:nvPr/>
        </p:nvSpPr>
        <p:spPr>
          <a:xfrm>
            <a:off x="1182182" y="578085"/>
            <a:ext cx="8904498" cy="831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dirty="0"/>
              <a:t>Fælles Grundlag: Treenigheden: </a:t>
            </a:r>
            <a:r>
              <a:rPr lang="da-DK" i="1" dirty="0"/>
              <a:t>Gud Fader</a:t>
            </a:r>
            <a:r>
              <a:rPr lang="da-DK" dirty="0"/>
              <a:t>, </a:t>
            </a:r>
            <a:r>
              <a:rPr lang="da-DK" i="1" dirty="0"/>
              <a:t>Gud Søn</a:t>
            </a:r>
            <a:r>
              <a:rPr lang="da-DK" dirty="0"/>
              <a:t> og </a:t>
            </a:r>
            <a:r>
              <a:rPr lang="da-DK" i="1" dirty="0"/>
              <a:t>Gud Helligånd</a:t>
            </a:r>
          </a:p>
          <a:p>
            <a:pPr algn="l"/>
            <a:endParaRPr lang="da-DK" dirty="0"/>
          </a:p>
          <a:p>
            <a:pPr algn="l"/>
            <a:endParaRPr lang="da-DK" dirty="0"/>
          </a:p>
          <a:p>
            <a:pPr algn="l"/>
            <a:endParaRPr lang="da-DK" dirty="0"/>
          </a:p>
        </p:txBody>
      </p:sp>
      <p:pic>
        <p:nvPicPr>
          <p:cNvPr id="3074" name="Picture 2" descr="https://encrypted-tbn0.gstatic.com/images?q=tbn:ANd9GcSM46yy4uxnI38cPH8LnDDLjpZIofiyjBIpE65crHMJahH6Io5jSqu02mS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147" y="1798986"/>
            <a:ext cx="3848319" cy="363174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Billedresultat for treenighed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3084" name="Picture 12" descr="Billedresultat for treenighe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431" y="1409180"/>
            <a:ext cx="4938087" cy="441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6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7956" y="6026905"/>
            <a:ext cx="7202017" cy="831095"/>
          </a:xfrm>
        </p:spPr>
        <p:txBody>
          <a:bodyPr>
            <a:normAutofit/>
          </a:bodyPr>
          <a:lstStyle/>
          <a:p>
            <a:pPr algn="l"/>
            <a:endParaRPr lang="da-DK" dirty="0"/>
          </a:p>
          <a:p>
            <a:pPr algn="l"/>
            <a:endParaRPr lang="da-DK" dirty="0"/>
          </a:p>
        </p:txBody>
      </p:sp>
      <p:sp>
        <p:nvSpPr>
          <p:cNvPr id="4" name="Subtitle 2"/>
          <p:cNvSpPr txBox="1">
            <a:spLocks/>
          </p:cNvSpPr>
          <p:nvPr/>
        </p:nvSpPr>
        <p:spPr>
          <a:xfrm>
            <a:off x="1182182" y="578085"/>
            <a:ext cx="8904498" cy="83109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dirty="0"/>
              <a:t>Fælles Grundlag: Den apostolske trosbekendelse </a:t>
            </a:r>
            <a:r>
              <a:rPr lang="da-DK" dirty="0">
                <a:sym typeface="Wingdings" panose="05000000000000000000" pitchFamily="2" charset="2"/>
              </a:rPr>
              <a:t> </a:t>
            </a:r>
            <a:r>
              <a:rPr lang="da-DK" dirty="0" err="1">
                <a:sym typeface="Wingdings" panose="05000000000000000000" pitchFamily="2" charset="2"/>
              </a:rPr>
              <a:t>Oldkristen</a:t>
            </a:r>
            <a:r>
              <a:rPr lang="da-DK" dirty="0">
                <a:sym typeface="Wingdings" panose="05000000000000000000" pitchFamily="2" charset="2"/>
              </a:rPr>
              <a:t> formular med grundlæggende dogmer om treenigheden (+forsagelsen)</a:t>
            </a:r>
            <a:endParaRPr lang="da-DK" dirty="0"/>
          </a:p>
          <a:p>
            <a:pPr algn="l"/>
            <a:endParaRPr lang="da-DK" dirty="0"/>
          </a:p>
          <a:p>
            <a:pPr algn="l"/>
            <a:endParaRPr lang="da-DK" dirty="0"/>
          </a:p>
          <a:p>
            <a:pPr algn="l"/>
            <a:endParaRPr lang="da-DK" dirty="0"/>
          </a:p>
        </p:txBody>
      </p:sp>
      <p:pic>
        <p:nvPicPr>
          <p:cNvPr id="4098" name="Picture 2" descr="Billedresultat for Den apostolske trosbekende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635" y="2007585"/>
            <a:ext cx="6068062" cy="342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45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7956" y="6026905"/>
            <a:ext cx="7202017" cy="831095"/>
          </a:xfrm>
        </p:spPr>
        <p:txBody>
          <a:bodyPr>
            <a:normAutofit/>
          </a:bodyPr>
          <a:lstStyle/>
          <a:p>
            <a:pPr algn="l"/>
            <a:endParaRPr lang="da-DK" dirty="0"/>
          </a:p>
          <a:p>
            <a:pPr algn="l"/>
            <a:endParaRPr lang="da-DK" dirty="0"/>
          </a:p>
        </p:txBody>
      </p:sp>
      <p:sp>
        <p:nvSpPr>
          <p:cNvPr id="4" name="Subtitle 2"/>
          <p:cNvSpPr txBox="1">
            <a:spLocks/>
          </p:cNvSpPr>
          <p:nvPr/>
        </p:nvSpPr>
        <p:spPr>
          <a:xfrm>
            <a:off x="1182182" y="578085"/>
            <a:ext cx="8904498" cy="831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dirty="0"/>
              <a:t>Fælles Grundlag: Fejring af højtiderne jul, påske og pinse</a:t>
            </a:r>
          </a:p>
          <a:p>
            <a:pPr algn="l"/>
            <a:endParaRPr lang="da-DK" dirty="0"/>
          </a:p>
          <a:p>
            <a:pPr algn="l"/>
            <a:endParaRPr lang="da-DK" dirty="0"/>
          </a:p>
          <a:p>
            <a:pPr algn="l"/>
            <a:endParaRPr lang="da-DK" dirty="0"/>
          </a:p>
          <a:p>
            <a:pPr algn="l"/>
            <a:endParaRPr lang="da-DK" dirty="0"/>
          </a:p>
        </p:txBody>
      </p:sp>
      <p:pic>
        <p:nvPicPr>
          <p:cNvPr id="5122" name="Picture 2" descr="Billedresultat for kristne højt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456" y="1621165"/>
            <a:ext cx="571500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8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Katolicisme – Den almindelige kirke</a:t>
            </a:r>
          </a:p>
        </p:txBody>
      </p:sp>
      <p:pic>
        <p:nvPicPr>
          <p:cNvPr id="6146" name="Picture 2" descr="Billedresultat for katolicis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0408" y="1517433"/>
            <a:ext cx="4568333"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124744"/>
            <a:ext cx="5524557" cy="369332"/>
          </a:xfrm>
          <a:prstGeom prst="rect">
            <a:avLst/>
          </a:prstGeom>
          <a:noFill/>
        </p:spPr>
        <p:txBody>
          <a:bodyPr wrap="square" rtlCol="0">
            <a:spAutoFit/>
          </a:bodyPr>
          <a:lstStyle/>
          <a:p>
            <a:r>
              <a:rPr lang="da-DK" dirty="0"/>
              <a:t>Johannes Paul II – 2001 (</a:t>
            </a:r>
            <a:r>
              <a:rPr lang="da-DK" dirty="0" err="1"/>
              <a:t>nr</a:t>
            </a:r>
            <a:r>
              <a:rPr lang="da-DK" dirty="0"/>
              <a:t> 301 af 303 paver i rækken)</a:t>
            </a:r>
          </a:p>
        </p:txBody>
      </p:sp>
      <p:sp>
        <p:nvSpPr>
          <p:cNvPr id="5" name="TextBox 4"/>
          <p:cNvSpPr txBox="1"/>
          <p:nvPr/>
        </p:nvSpPr>
        <p:spPr>
          <a:xfrm>
            <a:off x="6545179" y="1690688"/>
            <a:ext cx="4620126" cy="3231654"/>
          </a:xfrm>
          <a:prstGeom prst="rect">
            <a:avLst/>
          </a:prstGeom>
          <a:noFill/>
        </p:spPr>
        <p:txBody>
          <a:bodyPr wrap="square" rtlCol="0">
            <a:spAutoFit/>
          </a:bodyPr>
          <a:lstStyle/>
          <a:p>
            <a:r>
              <a:rPr lang="da-DK" dirty="0"/>
              <a:t>Små 1,169 milliarder katolikker </a:t>
            </a:r>
          </a:p>
          <a:p>
            <a:endParaRPr lang="da-DK" dirty="0"/>
          </a:p>
          <a:p>
            <a:r>
              <a:rPr lang="da-DK" dirty="0">
                <a:solidFill>
                  <a:srgbClr val="00B0F0"/>
                </a:solidFill>
              </a:rPr>
              <a:t>- </a:t>
            </a:r>
            <a:r>
              <a:rPr lang="it-IT" dirty="0">
                <a:solidFill>
                  <a:srgbClr val="00B0F0"/>
                </a:solidFill>
              </a:rPr>
              <a:t>Afrika 123 mio</a:t>
            </a:r>
            <a:br>
              <a:rPr lang="it-IT" dirty="0">
                <a:solidFill>
                  <a:srgbClr val="00B0F0"/>
                </a:solidFill>
              </a:rPr>
            </a:br>
            <a:r>
              <a:rPr lang="it-IT" dirty="0">
                <a:solidFill>
                  <a:srgbClr val="00B0F0"/>
                </a:solidFill>
              </a:rPr>
              <a:t>- Asien 124 mio</a:t>
            </a:r>
            <a:br>
              <a:rPr lang="it-IT" dirty="0"/>
            </a:br>
            <a:r>
              <a:rPr lang="it-IT" dirty="0">
                <a:solidFill>
                  <a:srgbClr val="FF0000"/>
                </a:solidFill>
              </a:rPr>
              <a:t>- Europa 263 mio</a:t>
            </a:r>
            <a:br>
              <a:rPr lang="it-IT" dirty="0">
                <a:solidFill>
                  <a:srgbClr val="FF0000"/>
                </a:solidFill>
              </a:rPr>
            </a:br>
            <a:r>
              <a:rPr lang="it-IT" dirty="0">
                <a:solidFill>
                  <a:srgbClr val="FF0000"/>
                </a:solidFill>
              </a:rPr>
              <a:t>- Latinamerika 405 mio</a:t>
            </a:r>
            <a:br>
              <a:rPr lang="it-IT" dirty="0"/>
            </a:br>
            <a:r>
              <a:rPr lang="it-IT" dirty="0"/>
              <a:t>- Nordamerika 97 mio</a:t>
            </a:r>
            <a:br>
              <a:rPr lang="it-IT" dirty="0"/>
            </a:br>
            <a:r>
              <a:rPr lang="it-IT" dirty="0"/>
              <a:t>- Ocenaninen 8 mio</a:t>
            </a:r>
            <a:br>
              <a:rPr lang="it-IT" dirty="0"/>
            </a:br>
            <a:r>
              <a:rPr lang="it-IT" dirty="0"/>
              <a:t>- Eurasien 6 mio</a:t>
            </a:r>
          </a:p>
          <a:p>
            <a:pPr marL="285750" indent="-285750">
              <a:buFontTx/>
              <a:buChar char="-"/>
            </a:pPr>
            <a:endParaRPr lang="it-IT" dirty="0"/>
          </a:p>
          <a:p>
            <a:r>
              <a:rPr lang="it-IT" sz="1200" dirty="0"/>
              <a:t>http://www.religion.dk/sp%C3%B8rg-om-tro-og-viden/statistik-over-verdens-kristne</a:t>
            </a:r>
          </a:p>
        </p:txBody>
      </p:sp>
    </p:spTree>
    <p:extLst>
      <p:ext uri="{BB962C8B-B14F-4D97-AF65-F5344CB8AC3E}">
        <p14:creationId xmlns:p14="http://schemas.microsoft.com/office/powerpoint/2010/main" val="272574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43122" cy="1325563"/>
          </a:xfrm>
        </p:spPr>
        <p:txBody>
          <a:bodyPr/>
          <a:lstStyle/>
          <a:p>
            <a:r>
              <a:rPr lang="da-DK" dirty="0"/>
              <a:t>Katolicisme – Peter og nøglemagten</a:t>
            </a:r>
          </a:p>
        </p:txBody>
      </p:sp>
      <p:sp>
        <p:nvSpPr>
          <p:cNvPr id="4" name="TextBox 3"/>
          <p:cNvSpPr txBox="1"/>
          <p:nvPr/>
        </p:nvSpPr>
        <p:spPr>
          <a:xfrm>
            <a:off x="4553551" y="6247905"/>
            <a:ext cx="5524557" cy="369332"/>
          </a:xfrm>
          <a:prstGeom prst="rect">
            <a:avLst/>
          </a:prstGeom>
          <a:noFill/>
        </p:spPr>
        <p:txBody>
          <a:bodyPr wrap="square" rtlCol="0">
            <a:spAutoFit/>
          </a:bodyPr>
          <a:lstStyle/>
          <a:p>
            <a:endParaRPr lang="da-DK" dirty="0"/>
          </a:p>
        </p:txBody>
      </p:sp>
      <p:sp>
        <p:nvSpPr>
          <p:cNvPr id="5" name="TextBox 4"/>
          <p:cNvSpPr txBox="1"/>
          <p:nvPr/>
        </p:nvSpPr>
        <p:spPr>
          <a:xfrm>
            <a:off x="5198165" y="1982804"/>
            <a:ext cx="5967140" cy="2492990"/>
          </a:xfrm>
          <a:prstGeom prst="rect">
            <a:avLst/>
          </a:prstGeom>
          <a:noFill/>
        </p:spPr>
        <p:txBody>
          <a:bodyPr wrap="square" rtlCol="0">
            <a:spAutoFit/>
          </a:bodyPr>
          <a:lstStyle/>
          <a:p>
            <a:r>
              <a:rPr lang="da-DK" dirty="0"/>
              <a:t> </a:t>
            </a:r>
            <a:r>
              <a:rPr lang="da-DK" b="1" u="sng" dirty="0"/>
              <a:t>v18</a:t>
            </a:r>
            <a:r>
              <a:rPr lang="da-DK" dirty="0"/>
              <a:t>  Og jeg [Jesus] siger dig, at </a:t>
            </a:r>
            <a:r>
              <a:rPr lang="da-DK" dirty="0">
                <a:solidFill>
                  <a:srgbClr val="FF0000"/>
                </a:solidFill>
              </a:rPr>
              <a:t>du er Peter, og på den klippe vil jeg bygge min kirke</a:t>
            </a:r>
            <a:r>
              <a:rPr lang="da-DK" dirty="0"/>
              <a:t>, og dødsrigets porte skal ikke få magt over den. </a:t>
            </a:r>
            <a:r>
              <a:rPr lang="da-DK" b="1" u="sng" dirty="0"/>
              <a:t>v19</a:t>
            </a:r>
            <a:r>
              <a:rPr lang="da-DK" dirty="0"/>
              <a:t>  Jeg vil give dig </a:t>
            </a:r>
            <a:r>
              <a:rPr lang="da-DK" dirty="0">
                <a:solidFill>
                  <a:srgbClr val="FF0000"/>
                </a:solidFill>
              </a:rPr>
              <a:t>nøglerne til Himmeriget, og hvad du binder på jorden, skal være bundet i himlene, og hvad du løser på jorden, skal være løst i himlene</a:t>
            </a:r>
            <a:r>
              <a:rPr lang="da-DK" dirty="0"/>
              <a:t>.« </a:t>
            </a:r>
          </a:p>
          <a:p>
            <a:r>
              <a:rPr lang="da-DK" dirty="0"/>
              <a:t> </a:t>
            </a:r>
            <a:r>
              <a:rPr lang="da-DK" u="sng" dirty="0">
                <a:hlinkClick r:id="rId2"/>
              </a:rPr>
              <a:t>(Matthæusevangeliet kap. 16)</a:t>
            </a:r>
            <a:r>
              <a:rPr lang="da-DK" dirty="0"/>
              <a:t> </a:t>
            </a:r>
          </a:p>
          <a:p>
            <a:endParaRPr lang="da-DK" dirty="0"/>
          </a:p>
          <a:p>
            <a:endParaRPr lang="da-DK" dirty="0"/>
          </a:p>
          <a:p>
            <a:endParaRPr lang="it-IT" sz="1200" dirty="0"/>
          </a:p>
        </p:txBody>
      </p:sp>
      <p:pic>
        <p:nvPicPr>
          <p:cNvPr id="7172" name="Picture 4" descr="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33" y="1703000"/>
            <a:ext cx="2657475" cy="4791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17435" y="4880113"/>
            <a:ext cx="5605669" cy="923330"/>
          </a:xfrm>
          <a:prstGeom prst="rect">
            <a:avLst/>
          </a:prstGeom>
          <a:noFill/>
        </p:spPr>
        <p:txBody>
          <a:bodyPr wrap="square" rtlCol="0">
            <a:spAutoFit/>
          </a:bodyPr>
          <a:lstStyle/>
          <a:p>
            <a:r>
              <a:rPr lang="da-DK" dirty="0">
                <a:sym typeface="Wingdings" panose="05000000000000000000" pitchFamily="2" charset="2"/>
              </a:rPr>
              <a:t> Nøglemagten er altså dermed for Katolicismen NÅDEKRAFT</a:t>
            </a:r>
            <a:endParaRPr lang="da-DK" dirty="0"/>
          </a:p>
          <a:p>
            <a:endParaRPr lang="da-DK" dirty="0"/>
          </a:p>
        </p:txBody>
      </p:sp>
    </p:spTree>
    <p:extLst>
      <p:ext uri="{BB962C8B-B14F-4D97-AF65-F5344CB8AC3E}">
        <p14:creationId xmlns:p14="http://schemas.microsoft.com/office/powerpoint/2010/main" val="264176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7057</TotalTime>
  <Words>1288</Words>
  <Application>Microsoft Office PowerPoint</Application>
  <PresentationFormat>Widescreen</PresentationFormat>
  <Paragraphs>248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Katolicisme og Protestantisme  De centrale forskelle</vt:lpstr>
      <vt:lpstr>PowerPoint Presentation</vt:lpstr>
      <vt:lpstr>PowerPoint Presentation</vt:lpstr>
      <vt:lpstr>PowerPoint Presentation</vt:lpstr>
      <vt:lpstr>PowerPoint Presentation</vt:lpstr>
      <vt:lpstr>PowerPoint Presentation</vt:lpstr>
      <vt:lpstr>PowerPoint Presentation</vt:lpstr>
      <vt:lpstr>Katolicisme – Den almindelige kirke</vt:lpstr>
      <vt:lpstr>Katolicisme – Peter og nøglemagten</vt:lpstr>
      <vt:lpstr>Katolicisme – Paven og Rom</vt:lpstr>
      <vt:lpstr>Katolicisme – Apostolsk succession </vt:lpstr>
      <vt:lpstr>Katolicisme – Formidlingen af bibelen og traditionen</vt:lpstr>
      <vt:lpstr>Katolicisme – Retfærdiggørelse</vt:lpstr>
      <vt:lpstr>Katolicisme – Bibelen og traditionen</vt:lpstr>
      <vt:lpstr>Katolicisme – Sakramenterne</vt:lpstr>
      <vt:lpstr>Katolicisme – Skærsild</vt:lpstr>
      <vt:lpstr>Katolicisme – Skærsild</vt:lpstr>
      <vt:lpstr>Katolicisme – Aflad – en from handling?</vt:lpstr>
      <vt:lpstr>Reformationen – Luthers protest</vt:lpstr>
      <vt:lpstr>Reformationen – Luthers protest</vt:lpstr>
      <vt:lpstr>Protestantismen  </vt:lpstr>
      <vt:lpstr>Protestantismen - Basis  </vt:lpstr>
      <vt:lpstr>Protestantismen – formidlingen af troen  </vt:lpstr>
      <vt:lpstr>Protestantismen – Sola Scriptura  </vt:lpstr>
      <vt:lpstr>Protestantismen – gerningers værdi</vt:lpstr>
      <vt:lpstr>Protestantisme – Katolicisme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Molander</dc:creator>
  <cp:lastModifiedBy>Andreas Molander</cp:lastModifiedBy>
  <cp:revision>77</cp:revision>
  <dcterms:created xsi:type="dcterms:W3CDTF">2016-12-28T14:41:25Z</dcterms:created>
  <dcterms:modified xsi:type="dcterms:W3CDTF">2017-01-19T09:04:46Z</dcterms:modified>
</cp:coreProperties>
</file>